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6" r:id="rId1"/>
  </p:sldMasterIdLst>
  <p:sldIdLst>
    <p:sldId id="256" r:id="rId2"/>
    <p:sldId id="257" r:id="rId3"/>
    <p:sldId id="259" r:id="rId4"/>
    <p:sldId id="260" r:id="rId5"/>
    <p:sldId id="261" r:id="rId6"/>
    <p:sldId id="282" r:id="rId7"/>
    <p:sldId id="283"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93" r:id="rId21"/>
    <p:sldId id="276" r:id="rId22"/>
    <p:sldId id="277" r:id="rId23"/>
    <p:sldId id="292" r:id="rId24"/>
    <p:sldId id="278" r:id="rId25"/>
    <p:sldId id="291" r:id="rId26"/>
    <p:sldId id="279" r:id="rId27"/>
    <p:sldId id="281" r:id="rId28"/>
    <p:sldId id="287" r:id="rId29"/>
    <p:sldId id="289" r:id="rId30"/>
    <p:sldId id="274" r:id="rId31"/>
    <p:sldId id="29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572" y="5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SUS\Documents\BPSA%20-%20Unit%20Penyelidikan\KPP%202016%20kiraa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2.xlsx"/></Relationships>
</file>

<file path=ppt/charts/_rels/chart9.xml.rels><?xml version="1.0" encoding="UTF-8" standalone="yes"?>
<Relationships xmlns="http://schemas.openxmlformats.org/package/2006/relationships"><Relationship Id="rId3" Type="http://schemas.openxmlformats.org/officeDocument/2006/relationships/oleObject" Target="file:///C:\Users\ASUS\Documents\BPSA%20-%20Unit%20Penyelidikan\Kajian%20Kepuasan%20Pelanggan%202019\Data%20KKP%202019\Rajah%20KKP%202019.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bg1"/>
                </a:solidFill>
                <a:latin typeface="+mn-lt"/>
                <a:ea typeface="+mn-ea"/>
                <a:cs typeface="+mn-cs"/>
              </a:defRPr>
            </a:pPr>
            <a:r>
              <a:rPr lang="en-MY" sz="2200" baseline="0">
                <a:solidFill>
                  <a:schemeClr val="bg1"/>
                </a:solidFill>
              </a:rPr>
              <a:t>Kategori Pelajar</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bg1"/>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9812069580688075E-2"/>
          <c:y val="0.16960500821641142"/>
          <c:w val="0.82037586083862424"/>
          <c:h val="0.5925744084725838"/>
        </c:manualLayout>
      </c:layout>
      <c:pie3DChart>
        <c:varyColors val="1"/>
        <c:ser>
          <c:idx val="0"/>
          <c:order val="0"/>
          <c:explosion val="25"/>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j-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Kategori!$I$5:$I$9</c:f>
              <c:strCache>
                <c:ptCount val="5"/>
                <c:pt idx="0">
                  <c:v>Siswazah</c:v>
                </c:pt>
                <c:pt idx="1">
                  <c:v>Prasiswazah</c:v>
                </c:pt>
                <c:pt idx="2">
                  <c:v>Diploma</c:v>
                </c:pt>
                <c:pt idx="3">
                  <c:v>Kakitangan Akademik</c:v>
                </c:pt>
                <c:pt idx="4">
                  <c:v>Kakitangan Bkn Akademik</c:v>
                </c:pt>
              </c:strCache>
            </c:strRef>
          </c:cat>
          <c:val>
            <c:numRef>
              <c:f>Kategori!$J$5:$J$9</c:f>
              <c:numCache>
                <c:formatCode>General</c:formatCode>
                <c:ptCount val="5"/>
                <c:pt idx="0">
                  <c:v>197</c:v>
                </c:pt>
                <c:pt idx="1">
                  <c:v>336</c:v>
                </c:pt>
                <c:pt idx="2">
                  <c:v>129</c:v>
                </c:pt>
                <c:pt idx="3">
                  <c:v>76</c:v>
                </c:pt>
                <c:pt idx="4">
                  <c:v>46</c:v>
                </c:pt>
              </c:numCache>
            </c:numRef>
          </c:val>
        </c:ser>
        <c:ser>
          <c:idx val="1"/>
          <c:order val="1"/>
          <c:explosion val="25"/>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Kategori!$I$5:$I$9</c:f>
              <c:strCache>
                <c:ptCount val="5"/>
                <c:pt idx="0">
                  <c:v>Siswazah</c:v>
                </c:pt>
                <c:pt idx="1">
                  <c:v>Prasiswazah</c:v>
                </c:pt>
                <c:pt idx="2">
                  <c:v>Diploma</c:v>
                </c:pt>
                <c:pt idx="3">
                  <c:v>Kakitangan Akademik</c:v>
                </c:pt>
                <c:pt idx="4">
                  <c:v>Kakitangan Bkn Akademik</c:v>
                </c:pt>
              </c:strCache>
            </c:strRef>
          </c:cat>
          <c:val>
            <c:numRef>
              <c:f>Kategori!$K$5:$K$9</c:f>
              <c:numCache>
                <c:formatCode>General</c:formatCode>
                <c:ptCount val="5"/>
                <c:pt idx="0">
                  <c:v>25</c:v>
                </c:pt>
                <c:pt idx="1">
                  <c:v>43</c:v>
                </c:pt>
                <c:pt idx="2">
                  <c:v>16</c:v>
                </c:pt>
                <c:pt idx="3">
                  <c:v>10</c:v>
                </c:pt>
                <c:pt idx="4">
                  <c:v>6</c:v>
                </c:pt>
              </c:numCache>
            </c:numRef>
          </c:val>
        </c:ser>
        <c:dLbls>
          <c:dLblPos val="ctr"/>
          <c:showLegendKey val="0"/>
          <c:showVal val="0"/>
          <c:showCatName val="0"/>
          <c:showSerName val="0"/>
          <c:showPercent val="1"/>
          <c:showBubbleSize val="0"/>
          <c:showLeaderLines val="1"/>
        </c:dLbls>
      </c:pie3DChart>
      <c:spPr>
        <a:noFill/>
        <a:ln>
          <a:noFill/>
        </a:ln>
        <a:effectLst/>
      </c:spPr>
    </c:plotArea>
    <c:legend>
      <c:legendPos val="b"/>
      <c:legendEntry>
        <c:idx val="4"/>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legendEntry>
      <c:layout>
        <c:manualLayout>
          <c:xMode val="edge"/>
          <c:yMode val="edge"/>
          <c:x val="5.2932943122534666E-2"/>
          <c:y val="0.68529447250137965"/>
          <c:w val="0.89999991047167993"/>
          <c:h val="0.28790923095012533"/>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MY" sz="1800" b="1" i="0" baseline="0">
                <a:solidFill>
                  <a:schemeClr val="bg1"/>
                </a:solidFill>
                <a:effectLst/>
              </a:rPr>
              <a:t>Fakulti/ Pusat Tanggungjawab</a:t>
            </a:r>
            <a:endParaRPr lang="en-MY">
              <a:solidFill>
                <a:schemeClr val="bg1"/>
              </a:solidFill>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0665610585659042E-2"/>
          <c:y val="0.15201926615857536"/>
          <c:w val="0.88210073149140378"/>
          <c:h val="0.73576062368187156"/>
        </c:manualLayout>
      </c:layout>
      <c:pie3DChart>
        <c:varyColors val="1"/>
        <c:ser>
          <c:idx val="0"/>
          <c:order val="0"/>
          <c:explosion val="11"/>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Sheet8!$B$3:$B$12</c:f>
              <c:strCache>
                <c:ptCount val="10"/>
                <c:pt idx="0">
                  <c:v>FPM</c:v>
                </c:pt>
                <c:pt idx="1">
                  <c:v>FPE</c:v>
                </c:pt>
                <c:pt idx="2">
                  <c:v>FSSKJ</c:v>
                </c:pt>
                <c:pt idx="3">
                  <c:v>FTV</c:v>
                </c:pt>
                <c:pt idx="4">
                  <c:v>FSM</c:v>
                </c:pt>
                <c:pt idx="5">
                  <c:v>FSKIK</c:v>
                </c:pt>
                <c:pt idx="6">
                  <c:v>FSK</c:v>
                </c:pt>
                <c:pt idx="7">
                  <c:v>FMSP</c:v>
                </c:pt>
                <c:pt idx="8">
                  <c:v>FBK</c:v>
                </c:pt>
                <c:pt idx="9">
                  <c:v>Lain-lain</c:v>
                </c:pt>
              </c:strCache>
            </c:strRef>
          </c:cat>
          <c:val>
            <c:numRef>
              <c:f>Sheet8!$C$3:$C$12</c:f>
              <c:numCache>
                <c:formatCode>0%</c:formatCode>
                <c:ptCount val="10"/>
                <c:pt idx="0">
                  <c:v>0.15</c:v>
                </c:pt>
                <c:pt idx="1">
                  <c:v>7.0000000000000007E-2</c:v>
                </c:pt>
                <c:pt idx="2">
                  <c:v>0.03</c:v>
                </c:pt>
                <c:pt idx="3">
                  <c:v>0.04</c:v>
                </c:pt>
                <c:pt idx="4">
                  <c:v>0.15</c:v>
                </c:pt>
                <c:pt idx="5">
                  <c:v>0.08</c:v>
                </c:pt>
                <c:pt idx="6">
                  <c:v>0.09</c:v>
                </c:pt>
                <c:pt idx="7">
                  <c:v>0.16</c:v>
                </c:pt>
                <c:pt idx="8">
                  <c:v>0.17</c:v>
                </c:pt>
                <c:pt idx="9">
                  <c:v>0.06</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2200" baseline="0" dirty="0" err="1"/>
              <a:t>Kekerapan</a:t>
            </a:r>
            <a:r>
              <a:rPr lang="en-US" sz="2200" baseline="0" dirty="0"/>
              <a:t> </a:t>
            </a:r>
            <a:r>
              <a:rPr lang="en-US" sz="2200" baseline="0" dirty="0" err="1" smtClean="0"/>
              <a:t>Mengunjungi</a:t>
            </a:r>
            <a:r>
              <a:rPr lang="en-US" sz="2200" baseline="0" dirty="0" smtClean="0"/>
              <a:t> </a:t>
            </a:r>
            <a:r>
              <a:rPr lang="en-US" sz="2200" baseline="0" dirty="0" err="1"/>
              <a:t>Perpustakaan</a:t>
            </a:r>
            <a:endParaRPr lang="en-US" sz="2200" baseline="0" dirty="0"/>
          </a:p>
        </c:rich>
      </c:tx>
      <c:layout/>
      <c:overlay val="0"/>
      <c:spPr>
        <a:noFill/>
        <a:ln>
          <a:noFill/>
        </a:ln>
        <a:effectLst/>
      </c:sp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9023746701846966E-2"/>
          <c:y val="0.15865800865800864"/>
          <c:w val="0.97097625329815307"/>
          <c:h val="0.58304496028905473"/>
        </c:manualLayout>
      </c:layout>
      <c:bar3DChart>
        <c:barDir val="col"/>
        <c:grouping val="clustered"/>
        <c:varyColors val="0"/>
        <c:ser>
          <c:idx val="0"/>
          <c:order val="0"/>
          <c:tx>
            <c:strRef>
              <c:f>'Kekerapan Kunjungan'!$C$2</c:f>
              <c:strCache>
                <c:ptCount val="1"/>
                <c:pt idx="0">
                  <c:v>Peratus (%)</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Pt>
            <c:idx val="0"/>
            <c:invertIfNegative val="0"/>
            <c:bubble3D val="0"/>
            <c:spPr>
              <a:solidFill>
                <a:schemeClr val="tx2">
                  <a:lumMod val="60000"/>
                  <a:lumOff val="40000"/>
                </a:schemeClr>
              </a:solidFill>
              <a:ln w="9525" cap="flat" cmpd="sng" algn="ctr">
                <a:solidFill>
                  <a:schemeClr val="accent1">
                    <a:lumMod val="75000"/>
                  </a:schemeClr>
                </a:solidFill>
                <a:round/>
              </a:ln>
              <a:effectLst/>
              <a:sp3d contourW="9525">
                <a:contourClr>
                  <a:schemeClr val="accent1">
                    <a:lumMod val="75000"/>
                  </a:schemeClr>
                </a:contourClr>
              </a:sp3d>
            </c:spPr>
          </c:dPt>
          <c:dPt>
            <c:idx val="1"/>
            <c:invertIfNegative val="0"/>
            <c:bubble3D val="0"/>
            <c:spPr>
              <a:solidFill>
                <a:srgbClr val="FF66FF"/>
              </a:solidFill>
              <a:ln w="9525" cap="flat" cmpd="sng" algn="ctr">
                <a:solidFill>
                  <a:schemeClr val="accent1">
                    <a:lumMod val="75000"/>
                  </a:schemeClr>
                </a:solidFill>
                <a:round/>
              </a:ln>
              <a:effectLst/>
              <a:sp3d contourW="9525">
                <a:contourClr>
                  <a:schemeClr val="accent1">
                    <a:lumMod val="75000"/>
                  </a:schemeClr>
                </a:contourClr>
              </a:sp3d>
            </c:spPr>
          </c:dPt>
          <c:dPt>
            <c:idx val="2"/>
            <c:invertIfNegative val="0"/>
            <c:bubble3D val="0"/>
            <c:spPr>
              <a:solidFill>
                <a:srgbClr val="FFC000"/>
              </a:solidFill>
              <a:ln w="9525" cap="flat" cmpd="sng" algn="ctr">
                <a:solidFill>
                  <a:schemeClr val="accent1">
                    <a:lumMod val="75000"/>
                  </a:schemeClr>
                </a:solidFill>
                <a:round/>
              </a:ln>
              <a:effectLst/>
              <a:sp3d contourW="9525">
                <a:contourClr>
                  <a:schemeClr val="accent1">
                    <a:lumMod val="75000"/>
                  </a:schemeClr>
                </a:contourClr>
              </a:sp3d>
            </c:spPr>
          </c:dPt>
          <c:dPt>
            <c:idx val="3"/>
            <c:invertIfNegative val="0"/>
            <c:bubble3D val="0"/>
            <c:spPr>
              <a:solidFill>
                <a:srgbClr val="00B0F0"/>
              </a:solidFill>
              <a:ln w="9525" cap="flat" cmpd="sng" algn="ctr">
                <a:solidFill>
                  <a:schemeClr val="accent1">
                    <a:lumMod val="75000"/>
                  </a:schemeClr>
                </a:solidFill>
                <a:round/>
              </a:ln>
              <a:effectLst/>
              <a:sp3d contourW="9525">
                <a:contourClr>
                  <a:schemeClr val="accent1">
                    <a:lumMod val="75000"/>
                  </a:schemeClr>
                </a:contourClr>
              </a:sp3d>
            </c:spPr>
          </c:dPt>
          <c:dPt>
            <c:idx val="4"/>
            <c:invertIfNegative val="0"/>
            <c:bubble3D val="0"/>
            <c:spPr>
              <a:solidFill>
                <a:srgbClr val="FF0000"/>
              </a:solidFill>
              <a:ln w="9525" cap="flat" cmpd="sng" algn="ctr">
                <a:solidFill>
                  <a:schemeClr val="accent1">
                    <a:lumMod val="75000"/>
                  </a:schemeClr>
                </a:solidFill>
                <a:round/>
              </a:ln>
              <a:effectLst/>
              <a:sp3d contourW="9525">
                <a:contourClr>
                  <a:schemeClr val="accent1">
                    <a:lumMod val="75000"/>
                  </a:schemeClr>
                </a:contourClr>
              </a:sp3d>
            </c:spPr>
          </c:dPt>
          <c:dLbls>
            <c:dLbl>
              <c:idx val="0"/>
              <c:layout/>
              <c:tx>
                <c:rich>
                  <a:bodyPr/>
                  <a:lstStyle/>
                  <a:p>
                    <a:r>
                      <a:rPr lang="en-US" dirty="0" smtClean="0"/>
                      <a:t>5%</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dirty="0" smtClean="0"/>
                      <a:t>46%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a:t>33%</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dirty="0" smtClean="0"/>
                      <a:t>16%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tx>
                <c:rich>
                  <a:bodyPr/>
                  <a:lstStyle/>
                  <a:p>
                    <a:fld id="{9EAF96CB-1523-49C4-A820-F7B43E77996E}"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'Kekerapan Kunjungan'!$B$3:$B$7</c:f>
              <c:strCache>
                <c:ptCount val="4"/>
                <c:pt idx="0">
                  <c:v>Setiap hari</c:v>
                </c:pt>
                <c:pt idx="1">
                  <c:v>Mingguan</c:v>
                </c:pt>
                <c:pt idx="2">
                  <c:v>Bulanan</c:v>
                </c:pt>
                <c:pt idx="3">
                  <c:v>Kurang dari sebulan sekali</c:v>
                </c:pt>
              </c:strCache>
            </c:strRef>
          </c:cat>
          <c:val>
            <c:numRef>
              <c:f>'Kekerapan Kunjungan'!$C$3:$C$7</c:f>
              <c:numCache>
                <c:formatCode>General</c:formatCode>
                <c:ptCount val="5"/>
                <c:pt idx="0">
                  <c:v>5</c:v>
                </c:pt>
                <c:pt idx="1">
                  <c:v>46</c:v>
                </c:pt>
                <c:pt idx="2">
                  <c:v>33</c:v>
                </c:pt>
                <c:pt idx="3">
                  <c:v>16</c:v>
                </c:pt>
              </c:numCache>
            </c:numRef>
          </c:val>
        </c:ser>
        <c:dLbls>
          <c:showLegendKey val="0"/>
          <c:showVal val="1"/>
          <c:showCatName val="0"/>
          <c:showSerName val="0"/>
          <c:showPercent val="0"/>
          <c:showBubbleSize val="0"/>
        </c:dLbls>
        <c:gapWidth val="65"/>
        <c:shape val="box"/>
        <c:axId val="81475904"/>
        <c:axId val="81473184"/>
        <c:axId val="0"/>
      </c:bar3DChart>
      <c:catAx>
        <c:axId val="8147590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300" b="1" i="0" u="none" strike="noStrike" kern="1200" cap="all" baseline="0">
                <a:solidFill>
                  <a:schemeClr val="bg1"/>
                </a:solidFill>
                <a:latin typeface="+mn-lt"/>
                <a:ea typeface="+mn-ea"/>
                <a:cs typeface="+mn-cs"/>
              </a:defRPr>
            </a:pPr>
            <a:endParaRPr lang="en-US"/>
          </a:p>
        </c:txPr>
        <c:crossAx val="81473184"/>
        <c:crosses val="autoZero"/>
        <c:auto val="1"/>
        <c:lblAlgn val="ctr"/>
        <c:lblOffset val="100"/>
        <c:noMultiLvlLbl val="0"/>
      </c:catAx>
      <c:valAx>
        <c:axId val="81473184"/>
        <c:scaling>
          <c:orientation val="minMax"/>
        </c:scaling>
        <c:delete val="1"/>
        <c:axPos val="l"/>
        <c:numFmt formatCode="General" sourceLinked="1"/>
        <c:majorTickMark val="none"/>
        <c:minorTickMark val="none"/>
        <c:tickLblPos val="nextTo"/>
        <c:crossAx val="81475904"/>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200" baseline="0" dirty="0" err="1"/>
              <a:t>Kekerapan</a:t>
            </a:r>
            <a:r>
              <a:rPr lang="en-US" sz="2200" baseline="0" dirty="0"/>
              <a:t> </a:t>
            </a:r>
            <a:r>
              <a:rPr lang="en-US" sz="2200" baseline="0" dirty="0" err="1"/>
              <a:t>Mengunjungi</a:t>
            </a:r>
            <a:r>
              <a:rPr lang="en-US" sz="2200" baseline="0" dirty="0"/>
              <a:t> Portal </a:t>
            </a:r>
            <a:r>
              <a:rPr lang="en-US" sz="2200" baseline="0" dirty="0" err="1"/>
              <a:t>Perpustakaan</a:t>
            </a:r>
            <a:endParaRPr lang="en-US" sz="2200" baseline="0" dirty="0"/>
          </a:p>
        </c:rich>
      </c:tx>
      <c:layout/>
      <c:overlay val="0"/>
      <c:spPr>
        <a:noFill/>
        <a:ln>
          <a:noFill/>
        </a:ln>
        <a:effectLst/>
      </c:sp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Pt>
            <c:idx val="0"/>
            <c:invertIfNegative val="0"/>
            <c:bubble3D val="0"/>
            <c:spPr>
              <a:solidFill>
                <a:srgbClr val="FF0000"/>
              </a:solidFill>
              <a:ln w="9525" cap="flat" cmpd="sng" algn="ctr">
                <a:solidFill>
                  <a:schemeClr val="accent1">
                    <a:lumMod val="75000"/>
                  </a:schemeClr>
                </a:solidFill>
                <a:round/>
              </a:ln>
              <a:effectLst/>
              <a:sp3d contourW="9525">
                <a:contourClr>
                  <a:schemeClr val="accent1">
                    <a:lumMod val="75000"/>
                  </a:schemeClr>
                </a:contourClr>
              </a:sp3d>
            </c:spPr>
          </c:dPt>
          <c:dPt>
            <c:idx val="1"/>
            <c:invertIfNegative val="0"/>
            <c:bubble3D val="0"/>
            <c:spPr>
              <a:solidFill>
                <a:srgbClr val="FFFF00"/>
              </a:solidFill>
              <a:ln w="9525" cap="flat" cmpd="sng" algn="ctr">
                <a:solidFill>
                  <a:schemeClr val="accent1">
                    <a:lumMod val="75000"/>
                  </a:schemeClr>
                </a:solidFill>
                <a:round/>
              </a:ln>
              <a:effectLst/>
              <a:sp3d contourW="9525">
                <a:contourClr>
                  <a:schemeClr val="accent1">
                    <a:lumMod val="75000"/>
                  </a:schemeClr>
                </a:contourClr>
              </a:sp3d>
            </c:spPr>
          </c:dPt>
          <c:dPt>
            <c:idx val="2"/>
            <c:invertIfNegative val="0"/>
            <c:bubble3D val="0"/>
            <c:spPr>
              <a:solidFill>
                <a:schemeClr val="bg2">
                  <a:lumMod val="90000"/>
                </a:schemeClr>
              </a:solidFill>
              <a:ln w="9525" cap="flat" cmpd="sng" algn="ctr">
                <a:solidFill>
                  <a:schemeClr val="accent1">
                    <a:lumMod val="75000"/>
                  </a:schemeClr>
                </a:solidFill>
                <a:round/>
              </a:ln>
              <a:effectLst/>
              <a:sp3d contourW="9525">
                <a:contourClr>
                  <a:schemeClr val="accent1">
                    <a:lumMod val="75000"/>
                  </a:schemeClr>
                </a:contourClr>
              </a:sp3d>
            </c:spPr>
          </c:dPt>
          <c:dLbls>
            <c:dLbl>
              <c:idx val="0"/>
              <c:layout/>
              <c:tx>
                <c:rich>
                  <a:bodyPr/>
                  <a:lstStyle/>
                  <a:p>
                    <a:r>
                      <a:rPr lang="en-US" sz="1400" baseline="0" dirty="0"/>
                      <a:t>6%</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z="1400" baseline="0"/>
                      <a:t>34%</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z="1400" baseline="0"/>
                      <a:t>30%</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z="1400" baseline="0"/>
                      <a:t>30%</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'Kekerapan Kunjungan'!$B$24:$B$27</c:f>
              <c:strCache>
                <c:ptCount val="4"/>
                <c:pt idx="0">
                  <c:v>Setiap hari</c:v>
                </c:pt>
                <c:pt idx="1">
                  <c:v>Mingguan</c:v>
                </c:pt>
                <c:pt idx="2">
                  <c:v>Bulanan</c:v>
                </c:pt>
                <c:pt idx="3">
                  <c:v>Kurang dari sebulan sekali</c:v>
                </c:pt>
              </c:strCache>
            </c:strRef>
          </c:cat>
          <c:val>
            <c:numRef>
              <c:f>'Kekerapan Kunjungan'!$C$24:$C$27</c:f>
              <c:numCache>
                <c:formatCode>General</c:formatCode>
                <c:ptCount val="4"/>
                <c:pt idx="0">
                  <c:v>6</c:v>
                </c:pt>
                <c:pt idx="1">
                  <c:v>34</c:v>
                </c:pt>
                <c:pt idx="2">
                  <c:v>30</c:v>
                </c:pt>
                <c:pt idx="3">
                  <c:v>30</c:v>
                </c:pt>
              </c:numCache>
            </c:numRef>
          </c:val>
        </c:ser>
        <c:dLbls>
          <c:showLegendKey val="0"/>
          <c:showVal val="1"/>
          <c:showCatName val="0"/>
          <c:showSerName val="0"/>
          <c:showPercent val="0"/>
          <c:showBubbleSize val="0"/>
        </c:dLbls>
        <c:gapWidth val="65"/>
        <c:shape val="box"/>
        <c:axId val="81476448"/>
        <c:axId val="81476992"/>
        <c:axId val="0"/>
      </c:bar3DChart>
      <c:catAx>
        <c:axId val="8147644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300" b="1" i="0" u="none" strike="noStrike" kern="1200" cap="all" baseline="0">
                <a:solidFill>
                  <a:schemeClr val="bg1"/>
                </a:solidFill>
                <a:latin typeface="+mn-lt"/>
                <a:ea typeface="+mn-ea"/>
                <a:cs typeface="+mn-cs"/>
              </a:defRPr>
            </a:pPr>
            <a:endParaRPr lang="en-US"/>
          </a:p>
        </c:txPr>
        <c:crossAx val="81476992"/>
        <c:crosses val="autoZero"/>
        <c:auto val="1"/>
        <c:lblAlgn val="ctr"/>
        <c:lblOffset val="100"/>
        <c:noMultiLvlLbl val="0"/>
      </c:catAx>
      <c:valAx>
        <c:axId val="81476992"/>
        <c:scaling>
          <c:orientation val="minMax"/>
        </c:scaling>
        <c:delete val="1"/>
        <c:axPos val="l"/>
        <c:numFmt formatCode="General" sourceLinked="1"/>
        <c:majorTickMark val="none"/>
        <c:minorTickMark val="none"/>
        <c:tickLblPos val="nextTo"/>
        <c:crossAx val="8147644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baseline="0">
                <a:solidFill>
                  <a:schemeClr val="bg1"/>
                </a:solidFill>
                <a:latin typeface="+mn-lt"/>
                <a:ea typeface="+mn-ea"/>
                <a:cs typeface="+mn-cs"/>
              </a:defRPr>
            </a:pPr>
            <a:r>
              <a:rPr lang="en-US" b="1">
                <a:solidFill>
                  <a:schemeClr val="bg1"/>
                </a:solidFill>
              </a:rPr>
              <a:t>Koleksi Perpustakaan</a:t>
            </a:r>
            <a:endParaRPr lang="en-MY" b="1">
              <a:solidFill>
                <a:schemeClr val="bg1"/>
              </a:solidFill>
            </a:endParaRPr>
          </a:p>
        </c:rich>
      </c:tx>
      <c:layout/>
      <c:overlay val="0"/>
      <c:spPr>
        <a:noFill/>
        <a:ln>
          <a:noFill/>
        </a:ln>
        <a:effectLst/>
      </c:spPr>
      <c:txPr>
        <a:bodyPr rot="0" spcFirstLastPara="1" vertOverflow="ellipsis" vert="horz" wrap="square" anchor="ctr" anchorCtr="1"/>
        <a:lstStyle/>
        <a:p>
          <a:pPr>
            <a:defRPr sz="2200" b="1" i="0" u="none" strike="noStrike" kern="1200" cap="all" baseline="0">
              <a:solidFill>
                <a:schemeClr val="bg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3748188088853005E-5"/>
          <c:y val="0"/>
          <c:w val="0.99997625181191119"/>
          <c:h val="0.89008532910431493"/>
        </c:manualLayout>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2.5980695658253037E-2"/>
                  <c:y val="-7.5183925761243608E-2"/>
                </c:manualLayout>
              </c:layout>
              <c:tx>
                <c:rich>
                  <a:bodyPr/>
                  <a:lstStyle/>
                  <a:p>
                    <a:fld id="{4BE33AAE-C6AE-4097-AEFB-0F5F476D749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manualLayout>
                  <c:x val="3.5017459365471543E-2"/>
                  <c:y val="-7.7332037925850625E-2"/>
                </c:manualLayout>
              </c:layout>
              <c:tx>
                <c:rich>
                  <a:bodyPr/>
                  <a:lstStyle/>
                  <a:p>
                    <a:fld id="{C1DDB98E-52A6-4FB0-AC7E-D547D9B9470E}"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manualLayout>
                  <c:x val="2.5980695658253079E-2"/>
                  <c:y val="-8.1628262255064477E-2"/>
                </c:manualLayout>
              </c:layout>
              <c:tx>
                <c:rich>
                  <a:bodyPr/>
                  <a:lstStyle/>
                  <a:p>
                    <a:fld id="{ED48574D-DEF1-453E-8419-BE8E6F484A95}"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Sheet2!$B$4:$B$6</c:f>
              <c:strCache>
                <c:ptCount val="3"/>
                <c:pt idx="0">
                  <c:v>Koleksi perpustakaan memenuhi keperluan PPP</c:v>
                </c:pt>
                <c:pt idx="1">
                  <c:v>Buku dan jurnal elektronik  relevan</c:v>
                </c:pt>
                <c:pt idx="2">
                  <c:v>Koleksi perpustakaan  terkini</c:v>
                </c:pt>
              </c:strCache>
            </c:strRef>
          </c:cat>
          <c:val>
            <c:numRef>
              <c:f>Sheet2!$C$4:$C$6</c:f>
              <c:numCache>
                <c:formatCode>General</c:formatCode>
                <c:ptCount val="3"/>
                <c:pt idx="0">
                  <c:v>81.599999999999994</c:v>
                </c:pt>
                <c:pt idx="1">
                  <c:v>78.599999999999994</c:v>
                </c:pt>
                <c:pt idx="2">
                  <c:v>77.8</c:v>
                </c:pt>
              </c:numCache>
            </c:numRef>
          </c:val>
        </c:ser>
        <c:dLbls>
          <c:showLegendKey val="0"/>
          <c:showVal val="1"/>
          <c:showCatName val="0"/>
          <c:showSerName val="0"/>
          <c:showPercent val="0"/>
          <c:showBubbleSize val="0"/>
        </c:dLbls>
        <c:gapWidth val="84"/>
        <c:gapDepth val="53"/>
        <c:shape val="box"/>
        <c:axId val="76863552"/>
        <c:axId val="76862464"/>
        <c:axId val="0"/>
      </c:bar3DChart>
      <c:catAx>
        <c:axId val="768635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crossAx val="76862464"/>
        <c:crosses val="autoZero"/>
        <c:auto val="1"/>
        <c:lblAlgn val="ctr"/>
        <c:lblOffset val="100"/>
        <c:noMultiLvlLbl val="0"/>
      </c:catAx>
      <c:valAx>
        <c:axId val="76862464"/>
        <c:scaling>
          <c:orientation val="minMax"/>
        </c:scaling>
        <c:delete val="1"/>
        <c:axPos val="l"/>
        <c:numFmt formatCode="General" sourceLinked="1"/>
        <c:majorTickMark val="out"/>
        <c:minorTickMark val="none"/>
        <c:tickLblPos val="nextTo"/>
        <c:crossAx val="76863552"/>
        <c:crosses val="autoZero"/>
        <c:crossBetween val="between"/>
      </c:valAx>
      <c:spPr>
        <a:solidFill>
          <a:schemeClr val="tx2">
            <a:lumMod val="75000"/>
          </a:schemeClr>
        </a:solidFill>
        <a:ln>
          <a:noFill/>
        </a:ln>
        <a:effectLst/>
      </c:spPr>
    </c:plotArea>
    <c:plotVisOnly val="1"/>
    <c:dispBlanksAs val="gap"/>
    <c:showDLblsOverMax val="0"/>
  </c:chart>
  <c:spPr>
    <a:solidFill>
      <a:schemeClr val="accent3"/>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baseline="0">
                <a:solidFill>
                  <a:schemeClr val="bg1"/>
                </a:solidFill>
                <a:latin typeface="+mn-lt"/>
                <a:ea typeface="+mn-ea"/>
                <a:cs typeface="+mn-cs"/>
              </a:defRPr>
            </a:pPr>
            <a:r>
              <a:rPr lang="en-US" b="1">
                <a:solidFill>
                  <a:schemeClr val="bg1"/>
                </a:solidFill>
              </a:rPr>
              <a:t>Kemudahan &amp; Persekitaran Perpustakaan</a:t>
            </a:r>
          </a:p>
        </c:rich>
      </c:tx>
      <c:layout/>
      <c:overlay val="0"/>
      <c:spPr>
        <a:noFill/>
        <a:ln>
          <a:noFill/>
        </a:ln>
        <a:effectLst/>
      </c:spPr>
      <c:txPr>
        <a:bodyPr rot="0" spcFirstLastPara="1" vertOverflow="ellipsis" vert="horz" wrap="square" anchor="ctr" anchorCtr="1"/>
        <a:lstStyle/>
        <a:p>
          <a:pPr>
            <a:defRPr sz="2200" b="1" i="0" u="none" strike="noStrike" kern="1200" cap="all" baseline="0">
              <a:solidFill>
                <a:schemeClr val="bg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6.6219088199653995E-3"/>
                  <c:y val="-2.8147676589163173E-2"/>
                </c:manualLayout>
              </c:layout>
              <c:tx>
                <c:rich>
                  <a:bodyPr/>
                  <a:lstStyle/>
                  <a:p>
                    <a:fld id="{B7539D32-0375-4369-BD0F-B7BEC4E520A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a:lstStyle/>
                  <a:p>
                    <a:fld id="{E876DFED-BD99-4619-ABD2-231839574DA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tx>
                <c:rich>
                  <a:bodyPr/>
                  <a:lstStyle/>
                  <a:p>
                    <a:fld id="{E34D6728-C4D1-48F7-B34E-C0F79A0669A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3"/>
              <c:layout>
                <c:manualLayout>
                  <c:x val="9.9328632299481301E-3"/>
                  <c:y val="-3.8973706046533517E-2"/>
                </c:manualLayout>
              </c:layout>
              <c:tx>
                <c:rich>
                  <a:bodyPr/>
                  <a:lstStyle/>
                  <a:p>
                    <a:fld id="{8974ABCE-9DFC-422B-9164-9C281AF1C78A}"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4"/>
              <c:layout>
                <c:manualLayout>
                  <c:x val="6.6219088199653388E-3"/>
                  <c:y val="-3.4643294263585422E-2"/>
                </c:manualLayout>
              </c:layout>
              <c:tx>
                <c:rich>
                  <a:bodyPr/>
                  <a:lstStyle/>
                  <a:p>
                    <a:fld id="{2124B6EB-B6D8-472D-BDDB-FF2FD72AFAD4}"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5"/>
              <c:layout>
                <c:manualLayout>
                  <c:x val="0"/>
                  <c:y val="-2.3817264806214926E-2"/>
                </c:manualLayout>
              </c:layout>
              <c:tx>
                <c:rich>
                  <a:bodyPr/>
                  <a:lstStyle/>
                  <a:p>
                    <a:fld id="{34100CF1-5B7C-4B49-8077-8A13B86584F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6"/>
              <c:layout>
                <c:manualLayout>
                  <c:x val="1.6554772049913551E-2"/>
                  <c:y val="-4.9799735503903937E-2"/>
                </c:manualLayout>
              </c:layout>
              <c:tx>
                <c:rich>
                  <a:bodyPr/>
                  <a:lstStyle/>
                  <a:p>
                    <a:fld id="{4B0F4CFE-4E16-47A2-BD94-0307D847CE7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Sheet3!$B$3:$B$9</c:f>
              <c:strCache>
                <c:ptCount val="7"/>
                <c:pt idx="0">
                  <c:v>Kemudahan perpustakaan mencukupi</c:v>
                </c:pt>
                <c:pt idx="1">
                  <c:v>Ruang yang selesa dan kondusif </c:v>
                </c:pt>
                <c:pt idx="2">
                  <c:v>Kapasiti tempat duduk mencukupi</c:v>
                </c:pt>
                <c:pt idx="3">
                  <c:v>Akses kepada wi-fi internet pantas </c:v>
                </c:pt>
                <c:pt idx="4">
                  <c:v>OPACmudah diguna</c:v>
                </c:pt>
                <c:pt idx="5">
                  <c:v>Susunan buku di rak sistematik </c:v>
                </c:pt>
                <c:pt idx="6">
                  <c:v>Papan tanda tunjuk arah mudah  difahami</c:v>
                </c:pt>
              </c:strCache>
            </c:strRef>
          </c:cat>
          <c:val>
            <c:numRef>
              <c:f>Sheet3!$C$3:$C$9</c:f>
              <c:numCache>
                <c:formatCode>General</c:formatCode>
                <c:ptCount val="7"/>
                <c:pt idx="0">
                  <c:v>82</c:v>
                </c:pt>
                <c:pt idx="1">
                  <c:v>88.6</c:v>
                </c:pt>
                <c:pt idx="2">
                  <c:v>88.2</c:v>
                </c:pt>
                <c:pt idx="3">
                  <c:v>80.599999999999994</c:v>
                </c:pt>
                <c:pt idx="4">
                  <c:v>81.2</c:v>
                </c:pt>
                <c:pt idx="5">
                  <c:v>81.2</c:v>
                </c:pt>
                <c:pt idx="6">
                  <c:v>85</c:v>
                </c:pt>
              </c:numCache>
            </c:numRef>
          </c:val>
        </c:ser>
        <c:dLbls>
          <c:showLegendKey val="0"/>
          <c:showVal val="1"/>
          <c:showCatName val="0"/>
          <c:showSerName val="0"/>
          <c:showPercent val="0"/>
          <c:showBubbleSize val="0"/>
        </c:dLbls>
        <c:gapWidth val="84"/>
        <c:gapDepth val="53"/>
        <c:shape val="box"/>
        <c:axId val="81478080"/>
        <c:axId val="81463936"/>
        <c:axId val="0"/>
      </c:bar3DChart>
      <c:catAx>
        <c:axId val="814780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crossAx val="81463936"/>
        <c:crosses val="autoZero"/>
        <c:auto val="1"/>
        <c:lblAlgn val="ctr"/>
        <c:lblOffset val="100"/>
        <c:noMultiLvlLbl val="0"/>
      </c:catAx>
      <c:valAx>
        <c:axId val="81463936"/>
        <c:scaling>
          <c:orientation val="minMax"/>
        </c:scaling>
        <c:delete val="1"/>
        <c:axPos val="l"/>
        <c:numFmt formatCode="General" sourceLinked="1"/>
        <c:majorTickMark val="out"/>
        <c:minorTickMark val="none"/>
        <c:tickLblPos val="nextTo"/>
        <c:crossAx val="81478080"/>
        <c:crosses val="autoZero"/>
        <c:crossBetween val="between"/>
      </c:valAx>
      <c:spPr>
        <a:noFill/>
        <a:ln>
          <a:noFill/>
        </a:ln>
        <a:effectLst/>
      </c:spPr>
    </c:plotArea>
    <c:plotVisOnly val="1"/>
    <c:dispBlanksAs val="gap"/>
    <c:showDLblsOverMax val="0"/>
  </c:chart>
  <c:spPr>
    <a:solidFill>
      <a:schemeClr val="tx2">
        <a:lumMod val="50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cap="all" baseline="0">
                <a:solidFill>
                  <a:schemeClr val="bg1"/>
                </a:solidFill>
                <a:latin typeface="+mn-lt"/>
                <a:ea typeface="+mn-ea"/>
                <a:cs typeface="+mn-cs"/>
              </a:defRPr>
            </a:pPr>
            <a:r>
              <a:rPr lang="en-US"/>
              <a:t>Kakitangan Perpustakaan</a:t>
            </a:r>
          </a:p>
        </c:rich>
      </c:tx>
      <c:overlay val="0"/>
      <c:spPr>
        <a:noFill/>
        <a:ln>
          <a:noFill/>
        </a:ln>
        <a:effectLst/>
      </c:spPr>
      <c:txPr>
        <a:bodyPr rot="0" spcFirstLastPara="1" vertOverflow="ellipsis" vert="horz" wrap="square" anchor="ctr" anchorCtr="1"/>
        <a:lstStyle/>
        <a:p>
          <a:pPr>
            <a:defRPr sz="1920" b="1" i="0" u="none" strike="noStrike" kern="1200" cap="all" baseline="0">
              <a:solidFill>
                <a:schemeClr val="bg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9472922011991015"/>
          <c:w val="1"/>
          <c:h val="0.60180709378141406"/>
        </c:manualLayout>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3.4134134403175885E-2"/>
                  <c:y val="-5.7853127628824899E-2"/>
                </c:manualLayout>
              </c:layout>
              <c:tx>
                <c:rich>
                  <a:bodyPr/>
                  <a:lstStyle/>
                  <a:p>
                    <a:fld id="{6099C33F-249E-4F10-BA90-F73463ADBE70}"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2.09209210858174E-2"/>
                  <c:y val="-5.7853127628824864E-2"/>
                </c:manualLayout>
              </c:layout>
              <c:tx>
                <c:rich>
                  <a:bodyPr/>
                  <a:lstStyle/>
                  <a:p>
                    <a:fld id="{9A6915C1-22C2-49A4-A165-B70CFE77BA6E}"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1.9819819976037611E-2"/>
                  <c:y val="-5.1425002336733208E-2"/>
                </c:manualLayout>
              </c:layout>
              <c:tx>
                <c:rich>
                  <a:bodyPr/>
                  <a:lstStyle/>
                  <a:p>
                    <a:fld id="{A776922F-BC51-4793-B991-A0E8F9D3DBF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3"/>
              <c:layout>
                <c:manualLayout>
                  <c:x val="2.3123123305377132E-2"/>
                  <c:y val="-7.0709378213008239E-2"/>
                </c:manualLayout>
              </c:layout>
              <c:tx>
                <c:rich>
                  <a:bodyPr/>
                  <a:lstStyle/>
                  <a:p>
                    <a:fld id="{2EF3447C-3003-4C9F-A85B-D02330ECEC59}"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2.3123123305377215E-2"/>
                  <c:y val="-5.7853127628824864E-2"/>
                </c:manualLayout>
              </c:layout>
              <c:tx>
                <c:rich>
                  <a:bodyPr/>
                  <a:lstStyle/>
                  <a:p>
                    <a:fld id="{BA8ED8F7-2A48-4205-8694-713FEA05E3B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Sheet4!$B$3:$B$7</c:f>
              <c:strCache>
                <c:ptCount val="5"/>
                <c:pt idx="0">
                  <c:v>Mesra, sopan dan sedia membantu</c:v>
                </c:pt>
                <c:pt idx="1">
                  <c:v>Berpengetahuan dan kompeten</c:v>
                </c:pt>
                <c:pt idx="2">
                  <c:v>Maklum balas segera </c:v>
                </c:pt>
                <c:pt idx="3">
                  <c:v>Membekalkan bahan / maklumat mengikut tempoh </c:v>
                </c:pt>
                <c:pt idx="4">
                  <c:v>Keseluruhan</c:v>
                </c:pt>
              </c:strCache>
            </c:strRef>
          </c:cat>
          <c:val>
            <c:numRef>
              <c:f>Sheet4!$C$3:$C$7</c:f>
              <c:numCache>
                <c:formatCode>General</c:formatCode>
                <c:ptCount val="5"/>
                <c:pt idx="0">
                  <c:v>87</c:v>
                </c:pt>
                <c:pt idx="1">
                  <c:v>87.2</c:v>
                </c:pt>
                <c:pt idx="2">
                  <c:v>87.2</c:v>
                </c:pt>
                <c:pt idx="3">
                  <c:v>85.6</c:v>
                </c:pt>
                <c:pt idx="4">
                  <c:v>87.4</c:v>
                </c:pt>
              </c:numCache>
            </c:numRef>
          </c:val>
        </c:ser>
        <c:dLbls>
          <c:showLegendKey val="0"/>
          <c:showVal val="1"/>
          <c:showCatName val="0"/>
          <c:showSerName val="0"/>
          <c:showPercent val="0"/>
          <c:showBubbleSize val="0"/>
        </c:dLbls>
        <c:gapWidth val="84"/>
        <c:gapDepth val="53"/>
        <c:shape val="box"/>
        <c:axId val="120948384"/>
        <c:axId val="120953824"/>
        <c:axId val="0"/>
      </c:bar3DChart>
      <c:catAx>
        <c:axId val="1209483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crossAx val="120953824"/>
        <c:crosses val="autoZero"/>
        <c:auto val="1"/>
        <c:lblAlgn val="ctr"/>
        <c:lblOffset val="100"/>
        <c:noMultiLvlLbl val="0"/>
      </c:catAx>
      <c:valAx>
        <c:axId val="120953824"/>
        <c:scaling>
          <c:orientation val="minMax"/>
        </c:scaling>
        <c:delete val="1"/>
        <c:axPos val="l"/>
        <c:numFmt formatCode="General" sourceLinked="1"/>
        <c:majorTickMark val="out"/>
        <c:minorTickMark val="none"/>
        <c:tickLblPos val="nextTo"/>
        <c:crossAx val="120948384"/>
        <c:crosses val="autoZero"/>
        <c:crossBetween val="between"/>
      </c:valAx>
      <c:spPr>
        <a:noFill/>
        <a:ln>
          <a:noFill/>
        </a:ln>
        <a:effectLst/>
      </c:spPr>
    </c:plotArea>
    <c:plotVisOnly val="1"/>
    <c:dispBlanksAs val="gap"/>
    <c:showDLblsOverMax val="0"/>
  </c:chart>
  <c:spPr>
    <a:solidFill>
      <a:schemeClr val="tx2">
        <a:lumMod val="50000"/>
      </a:schemeClr>
    </a:solidFill>
    <a:ln w="6350" cap="flat" cmpd="sng" algn="ctr">
      <a:solidFill>
        <a:schemeClr val="dk1">
          <a:tint val="75000"/>
        </a:schemeClr>
      </a:solidFill>
      <a:round/>
    </a:ln>
    <a:effectLst/>
  </c:spPr>
  <c:txPr>
    <a:bodyPr/>
    <a:lstStyle/>
    <a:p>
      <a:pPr>
        <a:defRPr sz="1600" b="1">
          <a:solidFill>
            <a:schemeClr val="bg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MY" sz="2800" b="1" dirty="0"/>
              <a:t>Kepuasan Pelanggan Mengikut Fakulti</a:t>
            </a:r>
          </a:p>
        </c:rich>
      </c:tx>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1259755040649815E-2"/>
          <c:y val="9.5909987903940216E-2"/>
          <c:w val="0.9751947509465102"/>
          <c:h val="0.83285860464451966"/>
        </c:manualLayout>
      </c:layout>
      <c:bar3DChart>
        <c:barDir val="col"/>
        <c:grouping val="clustered"/>
        <c:varyColors val="0"/>
        <c:ser>
          <c:idx val="0"/>
          <c:order val="0"/>
          <c:spPr>
            <a:solidFill>
              <a:schemeClr val="accent1"/>
            </a:solidFill>
            <a:ln>
              <a:noFill/>
            </a:ln>
            <a:effectLst/>
            <a:sp3d/>
          </c:spPr>
          <c:invertIfNegative val="0"/>
          <c:dLbls>
            <c:dLbl>
              <c:idx val="0"/>
              <c:layout/>
              <c:tx>
                <c:rich>
                  <a:bodyPr/>
                  <a:lstStyle/>
                  <a:p>
                    <a:fld id="{021325B5-8F8E-4E03-BE52-8576FB9D03C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a:lstStyle/>
                  <a:p>
                    <a:fld id="{A9F0EAED-6E7C-490F-BE59-0F06F145706B}"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tx>
                <c:rich>
                  <a:bodyPr/>
                  <a:lstStyle/>
                  <a:p>
                    <a:fld id="{EE34FE82-506D-4094-BE84-D8AD7C3B312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3"/>
              <c:layout/>
              <c:tx>
                <c:rich>
                  <a:bodyPr/>
                  <a:lstStyle/>
                  <a:p>
                    <a:fld id="{EDAA1E11-690F-46EA-B350-2B680C0C760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4"/>
              <c:layout/>
              <c:tx>
                <c:rich>
                  <a:bodyPr/>
                  <a:lstStyle/>
                  <a:p>
                    <a:fld id="{71D38005-AC87-4410-8167-3080B6AEEA0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5"/>
              <c:layout/>
              <c:tx>
                <c:rich>
                  <a:bodyPr/>
                  <a:lstStyle/>
                  <a:p>
                    <a:fld id="{3135600C-5B94-46E6-828E-166EA3CD14F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6"/>
              <c:layout/>
              <c:tx>
                <c:rich>
                  <a:bodyPr/>
                  <a:lstStyle/>
                  <a:p>
                    <a:fld id="{56A8BA5D-5EDE-40C7-B050-34202F8E54F2}"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7"/>
              <c:layout/>
              <c:tx>
                <c:rich>
                  <a:bodyPr/>
                  <a:lstStyle/>
                  <a:p>
                    <a:fld id="{64A647CF-779A-4D1C-A8ED-F5B21C35910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8"/>
              <c:layout/>
              <c:tx>
                <c:rich>
                  <a:bodyPr/>
                  <a:lstStyle/>
                  <a:p>
                    <a:fld id="{1945B7C6-57B6-431F-89A1-74A97A230E51}"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9"/>
              <c:layout/>
              <c:tx>
                <c:rich>
                  <a:bodyPr/>
                  <a:lstStyle/>
                  <a:p>
                    <a:fld id="{F7CC03C3-7364-4F1E-BFC2-AB2DADD470E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Fakulti!$A$2:$A$11</c:f>
              <c:strCache>
                <c:ptCount val="10"/>
                <c:pt idx="0">
                  <c:v>FPM</c:v>
                </c:pt>
                <c:pt idx="1">
                  <c:v>FPE</c:v>
                </c:pt>
                <c:pt idx="2">
                  <c:v>FSSKJ</c:v>
                </c:pt>
                <c:pt idx="3">
                  <c:v>FTV</c:v>
                </c:pt>
                <c:pt idx="4">
                  <c:v>FSM</c:v>
                </c:pt>
                <c:pt idx="5">
                  <c:v>FSKIK</c:v>
                </c:pt>
                <c:pt idx="6">
                  <c:v>FSK</c:v>
                </c:pt>
                <c:pt idx="7">
                  <c:v>FMSP</c:v>
                </c:pt>
                <c:pt idx="8">
                  <c:v>FBK</c:v>
                </c:pt>
                <c:pt idx="9">
                  <c:v>Lain-lain PTJ</c:v>
                </c:pt>
              </c:strCache>
            </c:strRef>
          </c:cat>
          <c:val>
            <c:numRef>
              <c:f>Fakulti!$B$2:$B$11</c:f>
              <c:numCache>
                <c:formatCode>General</c:formatCode>
                <c:ptCount val="10"/>
                <c:pt idx="0">
                  <c:v>82.6</c:v>
                </c:pt>
                <c:pt idx="1">
                  <c:v>83</c:v>
                </c:pt>
                <c:pt idx="2">
                  <c:v>86.6</c:v>
                </c:pt>
                <c:pt idx="3">
                  <c:v>83.6</c:v>
                </c:pt>
                <c:pt idx="4">
                  <c:v>84.6</c:v>
                </c:pt>
                <c:pt idx="5">
                  <c:v>86.8</c:v>
                </c:pt>
                <c:pt idx="6">
                  <c:v>83</c:v>
                </c:pt>
                <c:pt idx="7">
                  <c:v>82</c:v>
                </c:pt>
                <c:pt idx="8">
                  <c:v>83</c:v>
                </c:pt>
                <c:pt idx="9">
                  <c:v>84.2</c:v>
                </c:pt>
              </c:numCache>
            </c:numRef>
          </c:val>
        </c:ser>
        <c:dLbls>
          <c:showLegendKey val="0"/>
          <c:showVal val="1"/>
          <c:showCatName val="0"/>
          <c:showSerName val="0"/>
          <c:showPercent val="0"/>
          <c:showBubbleSize val="0"/>
        </c:dLbls>
        <c:gapWidth val="150"/>
        <c:shape val="box"/>
        <c:axId val="120943488"/>
        <c:axId val="120946208"/>
        <c:axId val="0"/>
      </c:bar3DChart>
      <c:catAx>
        <c:axId val="1209434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120946208"/>
        <c:crosses val="autoZero"/>
        <c:auto val="1"/>
        <c:lblAlgn val="ctr"/>
        <c:lblOffset val="100"/>
        <c:noMultiLvlLbl val="0"/>
      </c:catAx>
      <c:valAx>
        <c:axId val="120946208"/>
        <c:scaling>
          <c:orientation val="minMax"/>
        </c:scaling>
        <c:delete val="1"/>
        <c:axPos val="l"/>
        <c:numFmt formatCode="General" sourceLinked="1"/>
        <c:majorTickMark val="none"/>
        <c:minorTickMark val="none"/>
        <c:tickLblPos val="nextTo"/>
        <c:crossAx val="120943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baseline="0">
                <a:solidFill>
                  <a:schemeClr val="bg1"/>
                </a:solidFill>
                <a:latin typeface="+mn-lt"/>
                <a:ea typeface="+mn-ea"/>
                <a:cs typeface="+mn-cs"/>
              </a:defRPr>
            </a:pPr>
            <a:r>
              <a:rPr lang="en-MY" b="1">
                <a:solidFill>
                  <a:schemeClr val="bg1"/>
                </a:solidFill>
              </a:rPr>
              <a:t>Kepuasan Pelanggan Mengikut Kategori Responden</a:t>
            </a:r>
          </a:p>
        </c:rich>
      </c:tx>
      <c:layout/>
      <c:overlay val="0"/>
      <c:spPr>
        <a:noFill/>
        <a:ln>
          <a:noFill/>
        </a:ln>
        <a:effectLst/>
      </c:spPr>
      <c:txPr>
        <a:bodyPr rot="0" spcFirstLastPara="1" vertOverflow="ellipsis" vert="horz" wrap="square" anchor="ctr" anchorCtr="1"/>
        <a:lstStyle/>
        <a:p>
          <a:pPr>
            <a:defRPr sz="2200" b="1" i="0" u="none" strike="noStrike" kern="1200" cap="all" baseline="0">
              <a:solidFill>
                <a:schemeClr val="bg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8971435394185755E-3"/>
          <c:y val="0.12223423614304076"/>
          <c:w val="0.98441795809340737"/>
          <c:h val="0.7088487197577944"/>
        </c:manualLayout>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2.8967892924421083E-2"/>
                  <c:y val="-5.2800001478215335E-2"/>
                </c:manualLayout>
              </c:layout>
              <c:tx>
                <c:rich>
                  <a:bodyPr/>
                  <a:lstStyle/>
                  <a:p>
                    <a:fld id="{8517E970-7CDF-4333-91E7-6CF0F2FB4E87}"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manualLayout>
                  <c:x val="2.5625443740833993E-2"/>
                  <c:y val="-5.2800001478215265E-2"/>
                </c:manualLayout>
              </c:layout>
              <c:tx>
                <c:rich>
                  <a:bodyPr/>
                  <a:lstStyle/>
                  <a:p>
                    <a:fld id="{3A076707-72E7-49CA-96A7-E0596880BEA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manualLayout>
                  <c:x val="2.4511294012971686E-2"/>
                  <c:y val="-6.0622223919432339E-2"/>
                </c:manualLayout>
              </c:layout>
              <c:tx>
                <c:rich>
                  <a:bodyPr/>
                  <a:lstStyle/>
                  <a:p>
                    <a:fld id="{C153C999-86D1-4772-AF2B-1E2BEB633FB0}"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3"/>
              <c:layout>
                <c:manualLayout>
                  <c:x val="3.2310342108008129E-2"/>
                  <c:y val="-5.4755557088519535E-2"/>
                </c:manualLayout>
              </c:layout>
              <c:tx>
                <c:rich>
                  <a:bodyPr/>
                  <a:lstStyle/>
                  <a:p>
                    <a:fld id="{BA93D578-2507-47FD-9B3B-B6F8B5A4E339}"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4"/>
              <c:layout>
                <c:manualLayout>
                  <c:x val="1.6712245917935239E-2"/>
                  <c:y val="-6.0622223919432373E-2"/>
                </c:manualLayout>
              </c:layout>
              <c:tx>
                <c:rich>
                  <a:bodyPr/>
                  <a:lstStyle/>
                  <a:p>
                    <a:fld id="{846EF9C3-B2B9-4988-839F-8BB3C1B0E5F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Sheet6!$B$3:$B$7</c:f>
              <c:strCache>
                <c:ptCount val="5"/>
                <c:pt idx="0">
                  <c:v>Pelajar Siswazah</c:v>
                </c:pt>
                <c:pt idx="1">
                  <c:v>Pelajar Prasiswazah</c:v>
                </c:pt>
                <c:pt idx="2">
                  <c:v>Pelajar Diploma</c:v>
                </c:pt>
                <c:pt idx="3">
                  <c:v>Kakitangan Akademik</c:v>
                </c:pt>
                <c:pt idx="4">
                  <c:v>Kakitangan Bukan Akademik</c:v>
                </c:pt>
              </c:strCache>
            </c:strRef>
          </c:cat>
          <c:val>
            <c:numRef>
              <c:f>Sheet6!$C$3:$C$7</c:f>
              <c:numCache>
                <c:formatCode>General</c:formatCode>
                <c:ptCount val="5"/>
                <c:pt idx="0">
                  <c:v>82.8</c:v>
                </c:pt>
                <c:pt idx="1">
                  <c:v>83.2</c:v>
                </c:pt>
                <c:pt idx="2">
                  <c:v>83.8</c:v>
                </c:pt>
                <c:pt idx="3">
                  <c:v>85.2</c:v>
                </c:pt>
                <c:pt idx="4">
                  <c:v>84.6</c:v>
                </c:pt>
              </c:numCache>
            </c:numRef>
          </c:val>
        </c:ser>
        <c:dLbls>
          <c:showLegendKey val="0"/>
          <c:showVal val="1"/>
          <c:showCatName val="0"/>
          <c:showSerName val="0"/>
          <c:showPercent val="0"/>
          <c:showBubbleSize val="0"/>
        </c:dLbls>
        <c:gapWidth val="84"/>
        <c:gapDepth val="53"/>
        <c:shape val="box"/>
        <c:axId val="81466656"/>
        <c:axId val="81467200"/>
        <c:axId val="0"/>
      </c:bar3DChart>
      <c:catAx>
        <c:axId val="814666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crossAx val="81467200"/>
        <c:crosses val="autoZero"/>
        <c:auto val="1"/>
        <c:lblAlgn val="ctr"/>
        <c:lblOffset val="100"/>
        <c:noMultiLvlLbl val="0"/>
      </c:catAx>
      <c:valAx>
        <c:axId val="81467200"/>
        <c:scaling>
          <c:orientation val="minMax"/>
        </c:scaling>
        <c:delete val="1"/>
        <c:axPos val="l"/>
        <c:numFmt formatCode="General" sourceLinked="1"/>
        <c:majorTickMark val="out"/>
        <c:minorTickMark val="none"/>
        <c:tickLblPos val="nextTo"/>
        <c:crossAx val="81466656"/>
        <c:crosses val="autoZero"/>
        <c:crossBetween val="between"/>
      </c:valAx>
      <c:spPr>
        <a:noFill/>
        <a:ln>
          <a:noFill/>
        </a:ln>
        <a:effectLst/>
      </c:spPr>
    </c:plotArea>
    <c:plotVisOnly val="1"/>
    <c:dispBlanksAs val="gap"/>
    <c:showDLblsOverMax val="0"/>
  </c:chart>
  <c:spPr>
    <a:solidFill>
      <a:schemeClr val="tx2">
        <a:lumMod val="50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4.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5.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02609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8766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02106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18575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10428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26359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68909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15298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1675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68816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2/13/2020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46504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5586B75A-687E-405C-8A0B-8D00578BA2C3}" type="datetimeFigureOut">
              <a:rPr lang="en-US" smtClean="0"/>
              <a:pPr/>
              <a:t>2/13/2020</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47991448"/>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2223" y="1362075"/>
            <a:ext cx="7315200" cy="3820287"/>
          </a:xfrm>
        </p:spPr>
        <p:txBody>
          <a:bodyPr>
            <a:normAutofit fontScale="90000"/>
          </a:bodyPr>
          <a:lstStyle/>
          <a:p>
            <a:pPr algn="ctr"/>
            <a:r>
              <a:rPr lang="en-MY" b="1" dirty="0" smtClean="0">
                <a:solidFill>
                  <a:schemeClr val="bg1"/>
                </a:solidFill>
              </a:rPr>
              <a:t>RINGKASAN LAPORAN KAJIAN KEPUASAN PELANGGAN PERPUSTAKAAN</a:t>
            </a:r>
            <a:br>
              <a:rPr lang="en-MY" b="1" dirty="0" smtClean="0">
                <a:solidFill>
                  <a:schemeClr val="bg1"/>
                </a:solidFill>
              </a:rPr>
            </a:br>
            <a:r>
              <a:rPr lang="en-MY" b="1" dirty="0" smtClean="0">
                <a:solidFill>
                  <a:schemeClr val="bg1"/>
                </a:solidFill>
              </a:rPr>
              <a:t>2019</a:t>
            </a:r>
            <a:endParaRPr lang="en-MY" b="1" dirty="0">
              <a:solidFill>
                <a:schemeClr val="bg1"/>
              </a:solidFill>
            </a:endParaRPr>
          </a:p>
        </p:txBody>
      </p:sp>
      <p:pic>
        <p:nvPicPr>
          <p:cNvPr id="3" name="Picture 2"/>
          <p:cNvPicPr>
            <a:picLocks noChangeAspect="1"/>
          </p:cNvPicPr>
          <p:nvPr/>
        </p:nvPicPr>
        <p:blipFill>
          <a:blip r:embed="rId2"/>
          <a:stretch>
            <a:fillRect/>
          </a:stretch>
        </p:blipFill>
        <p:spPr>
          <a:xfrm>
            <a:off x="8610600" y="745052"/>
            <a:ext cx="3391137" cy="5350947"/>
          </a:xfrm>
          <a:prstGeom prst="rect">
            <a:avLst/>
          </a:prstGeom>
        </p:spPr>
      </p:pic>
    </p:spTree>
    <p:extLst>
      <p:ext uri="{BB962C8B-B14F-4D97-AF65-F5344CB8AC3E}">
        <p14:creationId xmlns:p14="http://schemas.microsoft.com/office/powerpoint/2010/main" val="19657246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MY" sz="4000" b="1" dirty="0" smtClean="0">
                <a:solidFill>
                  <a:schemeClr val="tx1"/>
                </a:solidFill>
              </a:rPr>
              <a:t>TUJUAN</a:t>
            </a:r>
            <a:endParaRPr lang="en-MY" sz="4000" b="1" dirty="0">
              <a:solidFill>
                <a:schemeClr val="tx1"/>
              </a:solidFill>
            </a:endParaRPr>
          </a:p>
        </p:txBody>
      </p:sp>
      <p:sp>
        <p:nvSpPr>
          <p:cNvPr id="3" name="Content Placeholder 2"/>
          <p:cNvSpPr>
            <a:spLocks noGrp="1"/>
          </p:cNvSpPr>
          <p:nvPr>
            <p:ph idx="1"/>
          </p:nvPr>
        </p:nvSpPr>
        <p:spPr/>
        <p:txBody>
          <a:bodyPr/>
          <a:lstStyle/>
          <a:p>
            <a:pPr marL="0" indent="0" algn="just">
              <a:buNone/>
            </a:pPr>
            <a:r>
              <a:rPr lang="ms-MY" sz="3200" dirty="0">
                <a:solidFill>
                  <a:schemeClr val="bg1"/>
                </a:solidFill>
              </a:rPr>
              <a:t>Kajian Kepuasan Pelanggan dilaksanakan untuk menilai tahap kepuasan pelanggan terhadap perkhidmatan, kemudahan, koleksi  dan kakitangan Perpustakaan Tuanku Bainun bagi memastikan kepuasan pelanggan adalah optima dan memenuhi keperluan maklumat dan ilmu mereka.</a:t>
            </a:r>
            <a:endParaRPr lang="en-MY" sz="3200" dirty="0">
              <a:solidFill>
                <a:schemeClr val="bg1"/>
              </a:solidFill>
            </a:endParaRPr>
          </a:p>
          <a:p>
            <a:endParaRPr lang="en-MY" dirty="0"/>
          </a:p>
        </p:txBody>
      </p:sp>
    </p:spTree>
    <p:extLst>
      <p:ext uri="{BB962C8B-B14F-4D97-AF65-F5344CB8AC3E}">
        <p14:creationId xmlns:p14="http://schemas.microsoft.com/office/powerpoint/2010/main" val="3990441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MY" sz="4000" b="1" dirty="0" smtClean="0">
                <a:solidFill>
                  <a:schemeClr val="tx1"/>
                </a:solidFill>
              </a:rPr>
              <a:t>OBJEKTIF</a:t>
            </a:r>
            <a:endParaRPr lang="en-MY" sz="4000" b="1" dirty="0">
              <a:solidFill>
                <a:schemeClr val="tx1"/>
              </a:solidFill>
            </a:endParaRPr>
          </a:p>
        </p:txBody>
      </p:sp>
      <p:sp>
        <p:nvSpPr>
          <p:cNvPr id="3" name="Content Placeholder 2"/>
          <p:cNvSpPr>
            <a:spLocks noGrp="1"/>
          </p:cNvSpPr>
          <p:nvPr>
            <p:ph idx="1"/>
          </p:nvPr>
        </p:nvSpPr>
        <p:spPr/>
        <p:txBody>
          <a:bodyPr>
            <a:normAutofit fontScale="92500" lnSpcReduction="20000"/>
          </a:bodyPr>
          <a:lstStyle/>
          <a:p>
            <a:pPr marL="542925" lvl="1" indent="-457200" algn="just">
              <a:buFont typeface="Wingdings" panose="05000000000000000000" pitchFamily="2" charset="2"/>
              <a:buChar char="q"/>
            </a:pPr>
            <a:r>
              <a:rPr lang="ms-MY" sz="2600" dirty="0">
                <a:solidFill>
                  <a:schemeClr val="bg1"/>
                </a:solidFill>
              </a:rPr>
              <a:t>menilai tahap kepuasan pelanggan terhadap perkhidmatan perpustakaan</a:t>
            </a:r>
            <a:r>
              <a:rPr lang="ms-MY" sz="2600" dirty="0" smtClean="0">
                <a:solidFill>
                  <a:schemeClr val="bg1"/>
                </a:solidFill>
              </a:rPr>
              <a:t>;</a:t>
            </a:r>
          </a:p>
          <a:p>
            <a:pPr marL="542925" lvl="1" indent="-457200" algn="just">
              <a:buFont typeface="Wingdings" panose="05000000000000000000" pitchFamily="2" charset="2"/>
              <a:buChar char="q"/>
            </a:pPr>
            <a:endParaRPr lang="en-MY" sz="2600" dirty="0">
              <a:solidFill>
                <a:schemeClr val="bg1"/>
              </a:solidFill>
            </a:endParaRPr>
          </a:p>
          <a:p>
            <a:pPr marL="542925" lvl="1" indent="-457200" algn="just">
              <a:buFont typeface="Wingdings" panose="05000000000000000000" pitchFamily="2" charset="2"/>
              <a:buChar char="q"/>
            </a:pPr>
            <a:r>
              <a:rPr lang="ms-MY" sz="2600" dirty="0">
                <a:solidFill>
                  <a:schemeClr val="bg1"/>
                </a:solidFill>
              </a:rPr>
              <a:t>menilai tahap kepuasan pelanggan terhadap koleksi perpustakaan</a:t>
            </a:r>
            <a:r>
              <a:rPr lang="ms-MY" sz="2600" dirty="0" smtClean="0">
                <a:solidFill>
                  <a:schemeClr val="bg1"/>
                </a:solidFill>
              </a:rPr>
              <a:t>;</a:t>
            </a:r>
          </a:p>
          <a:p>
            <a:pPr marL="542925" lvl="1" indent="-457200" algn="just">
              <a:buFont typeface="Wingdings" panose="05000000000000000000" pitchFamily="2" charset="2"/>
              <a:buChar char="q"/>
            </a:pPr>
            <a:endParaRPr lang="en-MY" sz="2600" dirty="0">
              <a:solidFill>
                <a:schemeClr val="bg1"/>
              </a:solidFill>
            </a:endParaRPr>
          </a:p>
          <a:p>
            <a:pPr marL="542925" lvl="1" indent="-457200" algn="just">
              <a:buFont typeface="Wingdings" panose="05000000000000000000" pitchFamily="2" charset="2"/>
              <a:buChar char="q"/>
            </a:pPr>
            <a:r>
              <a:rPr lang="ms-MY" sz="2600" dirty="0">
                <a:solidFill>
                  <a:schemeClr val="bg1"/>
                </a:solidFill>
              </a:rPr>
              <a:t>menilai tahap kepuasan pelanggan terhadap kemudahan perpustakaan; </a:t>
            </a:r>
            <a:endParaRPr lang="ms-MY" sz="2600" dirty="0" smtClean="0">
              <a:solidFill>
                <a:schemeClr val="bg1"/>
              </a:solidFill>
            </a:endParaRPr>
          </a:p>
          <a:p>
            <a:pPr marL="542925" lvl="1" indent="-457200" algn="just">
              <a:buFont typeface="Wingdings" panose="05000000000000000000" pitchFamily="2" charset="2"/>
              <a:buChar char="q"/>
            </a:pPr>
            <a:endParaRPr lang="en-MY" sz="2600" dirty="0">
              <a:solidFill>
                <a:schemeClr val="bg1"/>
              </a:solidFill>
            </a:endParaRPr>
          </a:p>
          <a:p>
            <a:pPr marL="542925" lvl="1" indent="-457200" algn="just">
              <a:buFont typeface="Wingdings" panose="05000000000000000000" pitchFamily="2" charset="2"/>
              <a:buChar char="q"/>
            </a:pPr>
            <a:r>
              <a:rPr lang="ms-MY" sz="2600" dirty="0">
                <a:solidFill>
                  <a:schemeClr val="bg1"/>
                </a:solidFill>
              </a:rPr>
              <a:t>menilai tahap kepuasan pelanggan terhadap profesionalisme kakitangan perpustakaan; </a:t>
            </a:r>
            <a:r>
              <a:rPr lang="ms-MY" sz="2600" dirty="0" smtClean="0">
                <a:solidFill>
                  <a:schemeClr val="bg1"/>
                </a:solidFill>
              </a:rPr>
              <a:t>dan</a:t>
            </a:r>
          </a:p>
          <a:p>
            <a:pPr marL="542925" lvl="1" indent="-457200" algn="just">
              <a:buFont typeface="Wingdings" panose="05000000000000000000" pitchFamily="2" charset="2"/>
              <a:buChar char="q"/>
            </a:pPr>
            <a:endParaRPr lang="en-MY" sz="2600" dirty="0" smtClean="0">
              <a:solidFill>
                <a:schemeClr val="bg1"/>
              </a:solidFill>
            </a:endParaRPr>
          </a:p>
          <a:p>
            <a:pPr marL="542925" lvl="1" indent="-457200" algn="just">
              <a:buFont typeface="Wingdings" panose="05000000000000000000" pitchFamily="2" charset="2"/>
              <a:buChar char="q"/>
            </a:pPr>
            <a:r>
              <a:rPr lang="ms-MY" sz="2600" dirty="0" smtClean="0">
                <a:solidFill>
                  <a:schemeClr val="bg1"/>
                </a:solidFill>
              </a:rPr>
              <a:t>mendapatkan </a:t>
            </a:r>
            <a:r>
              <a:rPr lang="ms-MY" sz="2600" dirty="0">
                <a:solidFill>
                  <a:schemeClr val="bg1"/>
                </a:solidFill>
              </a:rPr>
              <a:t>maklum balas daripada pelanggan terhadap perkhidmatan, kemudahan, koleksi dan kakitangan perpustakaan.</a:t>
            </a:r>
            <a:endParaRPr lang="en-MY" sz="2600" dirty="0">
              <a:solidFill>
                <a:schemeClr val="bg1"/>
              </a:solidFill>
            </a:endParaRPr>
          </a:p>
          <a:p>
            <a:endParaRPr lang="en-MY" sz="2400" dirty="0">
              <a:solidFill>
                <a:schemeClr val="bg1"/>
              </a:solidFill>
            </a:endParaRPr>
          </a:p>
        </p:txBody>
      </p:sp>
    </p:spTree>
    <p:extLst>
      <p:ext uri="{BB962C8B-B14F-4D97-AF65-F5344CB8AC3E}">
        <p14:creationId xmlns:p14="http://schemas.microsoft.com/office/powerpoint/2010/main" val="3821824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b="1" dirty="0" smtClean="0">
                <a:solidFill>
                  <a:schemeClr val="tx1"/>
                </a:solidFill>
              </a:rPr>
              <a:t>RESPONDEN</a:t>
            </a:r>
            <a:br>
              <a:rPr lang="en-MY" b="1" dirty="0" smtClean="0">
                <a:solidFill>
                  <a:schemeClr val="tx1"/>
                </a:solidFill>
              </a:rPr>
            </a:br>
            <a:r>
              <a:rPr lang="en-MY" b="1" dirty="0" smtClean="0">
                <a:solidFill>
                  <a:schemeClr val="tx1"/>
                </a:solidFill>
              </a:rPr>
              <a:t>MENGIKUT KATEGORI</a:t>
            </a:r>
            <a:endParaRPr lang="en-MY" b="1" dirty="0">
              <a:solidFill>
                <a:schemeClr val="tx1"/>
              </a:solidFill>
            </a:endParaRP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738178048"/>
              </p:ext>
            </p:extLst>
          </p:nvPr>
        </p:nvGraphicFramePr>
        <p:xfrm>
          <a:off x="3641834" y="784109"/>
          <a:ext cx="3894083" cy="5280637"/>
        </p:xfrm>
        <a:graphic>
          <a:graphicData uri="http://schemas.openxmlformats.org/drawingml/2006/table">
            <a:tbl>
              <a:tblPr firstRow="1" firstCol="1" bandRow="1">
                <a:tableStyleId>{5C22544A-7EE6-4342-B048-85BDC9FD1C3A}</a:tableStyleId>
              </a:tblPr>
              <a:tblGrid>
                <a:gridCol w="1434663"/>
                <a:gridCol w="1182413"/>
                <a:gridCol w="1277007"/>
              </a:tblGrid>
              <a:tr h="674112">
                <a:tc>
                  <a:txBody>
                    <a:bodyPr/>
                    <a:lstStyle/>
                    <a:p>
                      <a:pPr algn="ctr">
                        <a:spcAft>
                          <a:spcPts val="0"/>
                        </a:spcAft>
                      </a:pPr>
                      <a:r>
                        <a:rPr lang="en-US" sz="1800" dirty="0" err="1" smtClean="0">
                          <a:solidFill>
                            <a:schemeClr val="tx1"/>
                          </a:solidFill>
                          <a:effectLst/>
                          <a:latin typeface="+mj-lt"/>
                        </a:rPr>
                        <a:t>Kategori</a:t>
                      </a:r>
                      <a:endParaRPr lang="ms-MY" sz="1800" dirty="0">
                        <a:solidFill>
                          <a:schemeClr val="tx1"/>
                        </a:solidFill>
                        <a:effectLst/>
                        <a:latin typeface="+mj-lt"/>
                      </a:endParaRPr>
                    </a:p>
                  </a:txBody>
                  <a:tcPr marL="56335" marR="56335" marT="0" marB="0"/>
                </a:tc>
                <a:tc>
                  <a:txBody>
                    <a:bodyPr/>
                    <a:lstStyle/>
                    <a:p>
                      <a:pPr algn="ctr">
                        <a:spcAft>
                          <a:spcPts val="0"/>
                        </a:spcAft>
                      </a:pPr>
                      <a:r>
                        <a:rPr lang="ms-MY" sz="1800" dirty="0">
                          <a:solidFill>
                            <a:schemeClr val="tx1"/>
                          </a:solidFill>
                          <a:effectLst/>
                          <a:latin typeface="+mj-lt"/>
                        </a:rPr>
                        <a:t>Bilangan (Orang)</a:t>
                      </a:r>
                      <a:endParaRPr lang="en-MY" sz="1800" dirty="0">
                        <a:solidFill>
                          <a:schemeClr val="tx1"/>
                        </a:solidFill>
                        <a:effectLst/>
                        <a:latin typeface="+mj-lt"/>
                        <a:ea typeface="Constantia" panose="02030602050306030303" pitchFamily="18" charset="0"/>
                        <a:cs typeface="Times New Roman" panose="02020603050405020304" pitchFamily="18" charset="0"/>
                      </a:endParaRPr>
                    </a:p>
                  </a:txBody>
                  <a:tcPr marL="56335" marR="56335" marT="0" marB="0"/>
                </a:tc>
                <a:tc>
                  <a:txBody>
                    <a:bodyPr/>
                    <a:lstStyle/>
                    <a:p>
                      <a:pPr algn="ctr">
                        <a:spcAft>
                          <a:spcPts val="0"/>
                        </a:spcAft>
                      </a:pPr>
                      <a:r>
                        <a:rPr lang="ms-MY" sz="1800" dirty="0">
                          <a:solidFill>
                            <a:schemeClr val="tx1"/>
                          </a:solidFill>
                          <a:effectLst/>
                          <a:latin typeface="+mj-lt"/>
                        </a:rPr>
                        <a:t>Peratus (%)</a:t>
                      </a:r>
                      <a:endParaRPr lang="en-MY" sz="1800" dirty="0">
                        <a:solidFill>
                          <a:schemeClr val="tx1"/>
                        </a:solidFill>
                        <a:effectLst/>
                        <a:latin typeface="+mj-lt"/>
                        <a:ea typeface="Constantia" panose="02030602050306030303" pitchFamily="18" charset="0"/>
                        <a:cs typeface="Times New Roman" panose="02020603050405020304" pitchFamily="18" charset="0"/>
                      </a:endParaRPr>
                    </a:p>
                  </a:txBody>
                  <a:tcPr marL="56335" marR="56335" marT="0" marB="0"/>
                </a:tc>
              </a:tr>
              <a:tr h="746023">
                <a:tc>
                  <a:txBody>
                    <a:bodyPr/>
                    <a:lstStyle/>
                    <a:p>
                      <a:pPr marL="38100" marR="38100">
                        <a:lnSpc>
                          <a:spcPts val="1600"/>
                        </a:lnSpc>
                        <a:spcBef>
                          <a:spcPts val="600"/>
                        </a:spcBef>
                        <a:spcAft>
                          <a:spcPts val="0"/>
                        </a:spcAft>
                      </a:pPr>
                      <a:r>
                        <a:rPr lang="en-US" sz="1800" dirty="0" err="1">
                          <a:solidFill>
                            <a:schemeClr val="tx1"/>
                          </a:solidFill>
                          <a:effectLst/>
                          <a:latin typeface="+mj-lt"/>
                        </a:rPr>
                        <a:t>Pelajar</a:t>
                      </a:r>
                      <a:r>
                        <a:rPr lang="en-US" sz="1800" dirty="0">
                          <a:solidFill>
                            <a:schemeClr val="tx1"/>
                          </a:solidFill>
                          <a:effectLst/>
                          <a:latin typeface="+mj-lt"/>
                        </a:rPr>
                        <a:t> </a:t>
                      </a:r>
                      <a:r>
                        <a:rPr lang="en-US" sz="1800" dirty="0" err="1">
                          <a:solidFill>
                            <a:schemeClr val="tx1"/>
                          </a:solidFill>
                          <a:effectLst/>
                          <a:latin typeface="+mj-lt"/>
                        </a:rPr>
                        <a:t>Siswazah</a:t>
                      </a:r>
                      <a:endParaRPr lang="en-MY" sz="1800" dirty="0">
                        <a:solidFill>
                          <a:schemeClr val="tx1"/>
                        </a:solidFill>
                        <a:effectLst/>
                        <a:latin typeface="+mj-lt"/>
                        <a:ea typeface="Constantia" panose="02030602050306030303" pitchFamily="18" charset="0"/>
                        <a:cs typeface="Times New Roman" panose="02020603050405020304" pitchFamily="18" charset="0"/>
                      </a:endParaRPr>
                    </a:p>
                  </a:txBody>
                  <a:tcPr marL="56335" marR="56335"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197</a:t>
                      </a:r>
                      <a:endParaRPr lang="en-MY" sz="1800" dirty="0">
                        <a:solidFill>
                          <a:srgbClr val="595959"/>
                        </a:solidFill>
                        <a:effectLst/>
                        <a:latin typeface="+mj-lt"/>
                        <a:ea typeface="Constantia"/>
                        <a:cs typeface="Times New Roman"/>
                      </a:endParaRPr>
                    </a:p>
                  </a:txBody>
                  <a:tcPr marL="68580" marR="68580"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25</a:t>
                      </a:r>
                      <a:endParaRPr lang="en-MY" sz="1800" dirty="0">
                        <a:solidFill>
                          <a:srgbClr val="595959"/>
                        </a:solidFill>
                        <a:effectLst/>
                        <a:latin typeface="+mj-lt"/>
                        <a:ea typeface="Constantia"/>
                        <a:cs typeface="Times New Roman"/>
                      </a:endParaRPr>
                    </a:p>
                  </a:txBody>
                  <a:tcPr marL="68580" marR="68580" marT="0" marB="0" anchor="ctr"/>
                </a:tc>
              </a:tr>
              <a:tr h="746023">
                <a:tc>
                  <a:txBody>
                    <a:bodyPr/>
                    <a:lstStyle/>
                    <a:p>
                      <a:pPr marL="38100" marR="38100">
                        <a:lnSpc>
                          <a:spcPts val="1600"/>
                        </a:lnSpc>
                        <a:spcBef>
                          <a:spcPts val="600"/>
                        </a:spcBef>
                        <a:spcAft>
                          <a:spcPts val="0"/>
                        </a:spcAft>
                      </a:pPr>
                      <a:r>
                        <a:rPr lang="en-US" sz="1800" dirty="0" err="1">
                          <a:solidFill>
                            <a:schemeClr val="tx1"/>
                          </a:solidFill>
                          <a:effectLst/>
                          <a:latin typeface="+mj-lt"/>
                        </a:rPr>
                        <a:t>Pelajar</a:t>
                      </a:r>
                      <a:r>
                        <a:rPr lang="en-US" sz="1800" dirty="0">
                          <a:solidFill>
                            <a:schemeClr val="tx1"/>
                          </a:solidFill>
                          <a:effectLst/>
                          <a:latin typeface="+mj-lt"/>
                        </a:rPr>
                        <a:t> </a:t>
                      </a:r>
                      <a:r>
                        <a:rPr lang="en-US" sz="1800" dirty="0" err="1">
                          <a:solidFill>
                            <a:schemeClr val="tx1"/>
                          </a:solidFill>
                          <a:effectLst/>
                          <a:latin typeface="+mj-lt"/>
                        </a:rPr>
                        <a:t>Prasiswazah</a:t>
                      </a:r>
                      <a:endParaRPr lang="en-MY" sz="1800" dirty="0">
                        <a:solidFill>
                          <a:schemeClr val="tx1"/>
                        </a:solidFill>
                        <a:effectLst/>
                        <a:latin typeface="+mj-lt"/>
                        <a:ea typeface="Constantia" panose="02030602050306030303" pitchFamily="18" charset="0"/>
                        <a:cs typeface="Times New Roman" panose="02020603050405020304" pitchFamily="18" charset="0"/>
                      </a:endParaRPr>
                    </a:p>
                  </a:txBody>
                  <a:tcPr marL="56335" marR="56335"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336</a:t>
                      </a:r>
                      <a:endParaRPr lang="en-MY" sz="1800" dirty="0">
                        <a:solidFill>
                          <a:srgbClr val="595959"/>
                        </a:solidFill>
                        <a:effectLst/>
                        <a:latin typeface="+mj-lt"/>
                        <a:ea typeface="Constantia"/>
                        <a:cs typeface="Times New Roman"/>
                      </a:endParaRPr>
                    </a:p>
                  </a:txBody>
                  <a:tcPr marL="68580" marR="68580"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43</a:t>
                      </a:r>
                      <a:endParaRPr lang="en-MY" sz="1800" dirty="0">
                        <a:solidFill>
                          <a:srgbClr val="595959"/>
                        </a:solidFill>
                        <a:effectLst/>
                        <a:latin typeface="+mj-lt"/>
                        <a:ea typeface="Constantia"/>
                        <a:cs typeface="Times New Roman"/>
                      </a:endParaRPr>
                    </a:p>
                  </a:txBody>
                  <a:tcPr marL="68580" marR="68580" marT="0" marB="0" anchor="ctr"/>
                </a:tc>
              </a:tr>
              <a:tr h="746023">
                <a:tc>
                  <a:txBody>
                    <a:bodyPr/>
                    <a:lstStyle/>
                    <a:p>
                      <a:pPr marL="38100" marR="38100">
                        <a:lnSpc>
                          <a:spcPts val="1600"/>
                        </a:lnSpc>
                        <a:spcBef>
                          <a:spcPts val="600"/>
                        </a:spcBef>
                        <a:spcAft>
                          <a:spcPts val="0"/>
                        </a:spcAft>
                      </a:pPr>
                      <a:r>
                        <a:rPr lang="en-US" sz="1800" dirty="0" err="1">
                          <a:solidFill>
                            <a:schemeClr val="tx1"/>
                          </a:solidFill>
                          <a:effectLst/>
                          <a:latin typeface="+mj-lt"/>
                        </a:rPr>
                        <a:t>Pelajar</a:t>
                      </a:r>
                      <a:r>
                        <a:rPr lang="en-US" sz="1800" dirty="0">
                          <a:solidFill>
                            <a:schemeClr val="tx1"/>
                          </a:solidFill>
                          <a:effectLst/>
                          <a:latin typeface="+mj-lt"/>
                        </a:rPr>
                        <a:t> Diploma</a:t>
                      </a:r>
                      <a:endParaRPr lang="en-MY" sz="1800" dirty="0">
                        <a:solidFill>
                          <a:schemeClr val="tx1"/>
                        </a:solidFill>
                        <a:effectLst/>
                        <a:latin typeface="+mj-lt"/>
                        <a:ea typeface="Constantia" panose="02030602050306030303" pitchFamily="18" charset="0"/>
                        <a:cs typeface="Times New Roman" panose="02020603050405020304" pitchFamily="18" charset="0"/>
                      </a:endParaRPr>
                    </a:p>
                  </a:txBody>
                  <a:tcPr marL="56335" marR="56335"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129</a:t>
                      </a:r>
                      <a:endParaRPr lang="en-MY" sz="1800" dirty="0">
                        <a:solidFill>
                          <a:srgbClr val="595959"/>
                        </a:solidFill>
                        <a:effectLst/>
                        <a:latin typeface="+mj-lt"/>
                        <a:ea typeface="Constantia"/>
                        <a:cs typeface="Times New Roman"/>
                      </a:endParaRPr>
                    </a:p>
                  </a:txBody>
                  <a:tcPr marL="68580" marR="68580"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16</a:t>
                      </a:r>
                      <a:endParaRPr lang="en-MY" sz="1800" dirty="0">
                        <a:solidFill>
                          <a:srgbClr val="595959"/>
                        </a:solidFill>
                        <a:effectLst/>
                        <a:latin typeface="+mj-lt"/>
                        <a:ea typeface="Constantia"/>
                        <a:cs typeface="Times New Roman"/>
                      </a:endParaRPr>
                    </a:p>
                  </a:txBody>
                  <a:tcPr marL="68580" marR="68580" marT="0" marB="0" anchor="ctr"/>
                </a:tc>
              </a:tr>
              <a:tr h="746023">
                <a:tc>
                  <a:txBody>
                    <a:bodyPr/>
                    <a:lstStyle/>
                    <a:p>
                      <a:pPr marL="38100" marR="38100">
                        <a:lnSpc>
                          <a:spcPts val="1600"/>
                        </a:lnSpc>
                        <a:spcBef>
                          <a:spcPts val="600"/>
                        </a:spcBef>
                        <a:spcAft>
                          <a:spcPts val="0"/>
                        </a:spcAft>
                      </a:pPr>
                      <a:r>
                        <a:rPr lang="en-US" sz="1800" dirty="0">
                          <a:solidFill>
                            <a:schemeClr val="tx1"/>
                          </a:solidFill>
                          <a:effectLst/>
                          <a:latin typeface="+mj-lt"/>
                        </a:rPr>
                        <a:t>Kakitangan </a:t>
                      </a:r>
                      <a:r>
                        <a:rPr lang="en-US" sz="1800" dirty="0" err="1">
                          <a:solidFill>
                            <a:schemeClr val="tx1"/>
                          </a:solidFill>
                          <a:effectLst/>
                          <a:latin typeface="+mj-lt"/>
                        </a:rPr>
                        <a:t>Akademik</a:t>
                      </a:r>
                      <a:endParaRPr lang="en-MY" sz="1800" dirty="0">
                        <a:solidFill>
                          <a:schemeClr val="tx1"/>
                        </a:solidFill>
                        <a:effectLst/>
                        <a:latin typeface="+mj-lt"/>
                        <a:ea typeface="Constantia" panose="02030602050306030303" pitchFamily="18" charset="0"/>
                        <a:cs typeface="Times New Roman" panose="02020603050405020304" pitchFamily="18" charset="0"/>
                      </a:endParaRPr>
                    </a:p>
                  </a:txBody>
                  <a:tcPr marL="56335" marR="56335" marT="0" marB="0" anchor="ctr"/>
                </a:tc>
                <a:tc>
                  <a:txBody>
                    <a:bodyPr/>
                    <a:lstStyle/>
                    <a:p>
                      <a:pPr marL="38100" marR="38100" algn="ctr">
                        <a:lnSpc>
                          <a:spcPts val="1600"/>
                        </a:lnSpc>
                        <a:spcBef>
                          <a:spcPts val="600"/>
                        </a:spcBef>
                        <a:spcAft>
                          <a:spcPts val="0"/>
                        </a:spcAft>
                      </a:pPr>
                      <a:r>
                        <a:rPr lang="en-US" sz="1800" b="1">
                          <a:solidFill>
                            <a:srgbClr val="000000"/>
                          </a:solidFill>
                          <a:effectLst/>
                          <a:latin typeface="+mj-lt"/>
                          <a:ea typeface="Constantia"/>
                          <a:cs typeface="Times New Roman"/>
                        </a:rPr>
                        <a:t>76</a:t>
                      </a:r>
                      <a:endParaRPr lang="en-MY" sz="1800">
                        <a:solidFill>
                          <a:srgbClr val="595959"/>
                        </a:solidFill>
                        <a:effectLst/>
                        <a:latin typeface="+mj-lt"/>
                        <a:ea typeface="Constantia"/>
                        <a:cs typeface="Times New Roman"/>
                      </a:endParaRPr>
                    </a:p>
                  </a:txBody>
                  <a:tcPr marL="68580" marR="68580"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10</a:t>
                      </a:r>
                      <a:endParaRPr lang="en-MY" sz="1800" dirty="0">
                        <a:solidFill>
                          <a:srgbClr val="595959"/>
                        </a:solidFill>
                        <a:effectLst/>
                        <a:latin typeface="+mj-lt"/>
                        <a:ea typeface="Constantia"/>
                        <a:cs typeface="Times New Roman"/>
                      </a:endParaRPr>
                    </a:p>
                  </a:txBody>
                  <a:tcPr marL="68580" marR="68580" marT="0" marB="0" anchor="ctr"/>
                </a:tc>
              </a:tr>
              <a:tr h="876410">
                <a:tc>
                  <a:txBody>
                    <a:bodyPr/>
                    <a:lstStyle/>
                    <a:p>
                      <a:pPr marL="38100" marR="38100">
                        <a:lnSpc>
                          <a:spcPts val="1600"/>
                        </a:lnSpc>
                        <a:spcBef>
                          <a:spcPts val="600"/>
                        </a:spcBef>
                        <a:spcAft>
                          <a:spcPts val="0"/>
                        </a:spcAft>
                      </a:pPr>
                      <a:r>
                        <a:rPr lang="en-US" sz="1800" dirty="0">
                          <a:solidFill>
                            <a:schemeClr val="tx1"/>
                          </a:solidFill>
                          <a:effectLst/>
                          <a:latin typeface="+mj-lt"/>
                        </a:rPr>
                        <a:t>Kakitangan </a:t>
                      </a:r>
                      <a:r>
                        <a:rPr lang="en-US" sz="1800" dirty="0" err="1">
                          <a:solidFill>
                            <a:schemeClr val="tx1"/>
                          </a:solidFill>
                          <a:effectLst/>
                          <a:latin typeface="+mj-lt"/>
                        </a:rPr>
                        <a:t>Bukan</a:t>
                      </a:r>
                      <a:r>
                        <a:rPr lang="en-US" sz="1800" dirty="0">
                          <a:solidFill>
                            <a:schemeClr val="tx1"/>
                          </a:solidFill>
                          <a:effectLst/>
                          <a:latin typeface="+mj-lt"/>
                        </a:rPr>
                        <a:t> </a:t>
                      </a:r>
                      <a:r>
                        <a:rPr lang="en-US" sz="1800" dirty="0" err="1">
                          <a:solidFill>
                            <a:schemeClr val="tx1"/>
                          </a:solidFill>
                          <a:effectLst/>
                          <a:latin typeface="+mj-lt"/>
                        </a:rPr>
                        <a:t>Akademik</a:t>
                      </a:r>
                      <a:endParaRPr lang="en-MY" sz="1800" dirty="0">
                        <a:solidFill>
                          <a:schemeClr val="tx1"/>
                        </a:solidFill>
                        <a:effectLst/>
                        <a:latin typeface="+mj-lt"/>
                        <a:ea typeface="Constantia" panose="02030602050306030303" pitchFamily="18" charset="0"/>
                        <a:cs typeface="Times New Roman" panose="02020603050405020304" pitchFamily="18" charset="0"/>
                      </a:endParaRPr>
                    </a:p>
                  </a:txBody>
                  <a:tcPr marL="56335" marR="56335" marT="0" marB="0" anchor="ctr"/>
                </a:tc>
                <a:tc>
                  <a:txBody>
                    <a:bodyPr/>
                    <a:lstStyle/>
                    <a:p>
                      <a:pPr marL="38100" marR="38100" algn="ctr">
                        <a:lnSpc>
                          <a:spcPts val="1600"/>
                        </a:lnSpc>
                        <a:spcBef>
                          <a:spcPts val="600"/>
                        </a:spcBef>
                        <a:spcAft>
                          <a:spcPts val="0"/>
                        </a:spcAft>
                      </a:pPr>
                      <a:r>
                        <a:rPr lang="en-US" sz="1800" b="1">
                          <a:solidFill>
                            <a:srgbClr val="000000"/>
                          </a:solidFill>
                          <a:effectLst/>
                          <a:latin typeface="+mj-lt"/>
                          <a:ea typeface="Constantia"/>
                          <a:cs typeface="Times New Roman"/>
                        </a:rPr>
                        <a:t>46</a:t>
                      </a:r>
                      <a:endParaRPr lang="en-MY" sz="1800">
                        <a:solidFill>
                          <a:srgbClr val="595959"/>
                        </a:solidFill>
                        <a:effectLst/>
                        <a:latin typeface="+mj-lt"/>
                        <a:ea typeface="Constantia"/>
                        <a:cs typeface="Times New Roman"/>
                      </a:endParaRPr>
                    </a:p>
                  </a:txBody>
                  <a:tcPr marL="68580" marR="68580"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6</a:t>
                      </a:r>
                      <a:endParaRPr lang="en-MY" sz="1800" dirty="0">
                        <a:solidFill>
                          <a:srgbClr val="595959"/>
                        </a:solidFill>
                        <a:effectLst/>
                        <a:latin typeface="+mj-lt"/>
                        <a:ea typeface="Constantia"/>
                        <a:cs typeface="Times New Roman"/>
                      </a:endParaRPr>
                    </a:p>
                  </a:txBody>
                  <a:tcPr marL="68580" marR="68580" marT="0" marB="0" anchor="ctr"/>
                </a:tc>
              </a:tr>
              <a:tr h="746023">
                <a:tc>
                  <a:txBody>
                    <a:bodyPr/>
                    <a:lstStyle/>
                    <a:p>
                      <a:pPr marL="38100" marR="38100">
                        <a:lnSpc>
                          <a:spcPts val="1600"/>
                        </a:lnSpc>
                        <a:spcBef>
                          <a:spcPts val="600"/>
                        </a:spcBef>
                        <a:spcAft>
                          <a:spcPts val="0"/>
                        </a:spcAft>
                      </a:pPr>
                      <a:r>
                        <a:rPr lang="en-US" sz="1800" dirty="0">
                          <a:solidFill>
                            <a:schemeClr val="tx1"/>
                          </a:solidFill>
                          <a:effectLst/>
                          <a:latin typeface="+mj-lt"/>
                        </a:rPr>
                        <a:t>Total</a:t>
                      </a:r>
                      <a:endParaRPr lang="en-MY" sz="1800" dirty="0">
                        <a:solidFill>
                          <a:schemeClr val="tx1"/>
                        </a:solidFill>
                        <a:effectLst/>
                        <a:latin typeface="+mj-lt"/>
                        <a:ea typeface="Constantia" panose="02030602050306030303" pitchFamily="18" charset="0"/>
                        <a:cs typeface="Times New Roman" panose="02020603050405020304" pitchFamily="18" charset="0"/>
                      </a:endParaRPr>
                    </a:p>
                  </a:txBody>
                  <a:tcPr marL="56335" marR="56335"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784</a:t>
                      </a:r>
                      <a:endParaRPr lang="en-MY" sz="1800" dirty="0">
                        <a:solidFill>
                          <a:srgbClr val="595959"/>
                        </a:solidFill>
                        <a:effectLst/>
                        <a:latin typeface="+mj-lt"/>
                        <a:ea typeface="Constantia"/>
                        <a:cs typeface="Times New Roman"/>
                      </a:endParaRPr>
                    </a:p>
                  </a:txBody>
                  <a:tcPr marL="68580" marR="68580"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mj-lt"/>
                          <a:ea typeface="Constantia"/>
                          <a:cs typeface="Times New Roman"/>
                        </a:rPr>
                        <a:t>100</a:t>
                      </a:r>
                      <a:endParaRPr lang="en-MY" sz="1800" dirty="0">
                        <a:solidFill>
                          <a:srgbClr val="595959"/>
                        </a:solidFill>
                        <a:effectLst/>
                        <a:latin typeface="+mj-lt"/>
                        <a:ea typeface="Constantia"/>
                        <a:cs typeface="Times New Roman"/>
                      </a:endParaRPr>
                    </a:p>
                  </a:txBody>
                  <a:tcPr marL="68580" marR="68580" marT="0" marB="0" anchor="ctr"/>
                </a:tc>
              </a:tr>
            </a:tbl>
          </a:graphicData>
        </a:graphic>
      </p:graphicFrame>
      <p:graphicFrame>
        <p:nvGraphicFramePr>
          <p:cNvPr id="5" name="Chart 4"/>
          <p:cNvGraphicFramePr/>
          <p:nvPr>
            <p:extLst>
              <p:ext uri="{D42A27DB-BD31-4B8C-83A1-F6EECF244321}">
                <p14:modId xmlns:p14="http://schemas.microsoft.com/office/powerpoint/2010/main" val="1869618242"/>
              </p:ext>
            </p:extLst>
          </p:nvPr>
        </p:nvGraphicFramePr>
        <p:xfrm>
          <a:off x="7535917" y="784109"/>
          <a:ext cx="4346027" cy="52134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6127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b="1" dirty="0" smtClean="0">
                <a:solidFill>
                  <a:schemeClr val="tx1"/>
                </a:solidFill>
              </a:rPr>
              <a:t>RESPONDEN</a:t>
            </a:r>
            <a:r>
              <a:rPr lang="en-MY" b="1" dirty="0">
                <a:solidFill>
                  <a:schemeClr val="tx1"/>
                </a:solidFill>
              </a:rPr>
              <a:t/>
            </a:r>
            <a:br>
              <a:rPr lang="en-MY" b="1" dirty="0">
                <a:solidFill>
                  <a:schemeClr val="tx1"/>
                </a:solidFill>
              </a:rPr>
            </a:br>
            <a:r>
              <a:rPr lang="en-MY" b="1" dirty="0" smtClean="0">
                <a:solidFill>
                  <a:schemeClr val="tx1"/>
                </a:solidFill>
              </a:rPr>
              <a:t>MENGIKUT FAKULTI</a:t>
            </a:r>
            <a:endParaRPr lang="en-MY" b="1" dirty="0">
              <a:solidFill>
                <a:schemeClr val="tx1"/>
              </a:solidFill>
            </a:endParaRPr>
          </a:p>
        </p:txBody>
      </p:sp>
      <p:graphicFrame>
        <p:nvGraphicFramePr>
          <p:cNvPr id="4" name="Content Placeholder 3"/>
          <p:cNvGraphicFramePr>
            <a:graphicFrameLocks noGrp="1"/>
          </p:cNvGraphicFramePr>
          <p:nvPr>
            <p:ph sz="half" idx="2"/>
            <p:extLst>
              <p:ext uri="{D42A27DB-BD31-4B8C-83A1-F6EECF244321}">
                <p14:modId xmlns:p14="http://schemas.microsoft.com/office/powerpoint/2010/main" val="144535590"/>
              </p:ext>
            </p:extLst>
          </p:nvPr>
        </p:nvGraphicFramePr>
        <p:xfrm>
          <a:off x="3567480" y="820616"/>
          <a:ext cx="3278798" cy="5280785"/>
        </p:xfrm>
        <a:graphic>
          <a:graphicData uri="http://schemas.openxmlformats.org/drawingml/2006/table">
            <a:tbl>
              <a:tblPr firstRow="1" firstCol="1" bandRow="1">
                <a:tableStyleId>{5C22544A-7EE6-4342-B048-85BDC9FD1C3A}</a:tableStyleId>
              </a:tblPr>
              <a:tblGrid>
                <a:gridCol w="1209472"/>
                <a:gridCol w="1162268"/>
                <a:gridCol w="907058"/>
              </a:tblGrid>
              <a:tr h="522849">
                <a:tc>
                  <a:txBody>
                    <a:bodyPr/>
                    <a:lstStyle/>
                    <a:p>
                      <a:pPr algn="ctr">
                        <a:spcAft>
                          <a:spcPts val="0"/>
                        </a:spcAft>
                      </a:pPr>
                      <a:r>
                        <a:rPr lang="ms-MY" sz="1800" dirty="0">
                          <a:solidFill>
                            <a:schemeClr val="tx1"/>
                          </a:solidFill>
                          <a:effectLst/>
                        </a:rPr>
                        <a:t>Fakulti</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tc>
                <a:tc>
                  <a:txBody>
                    <a:bodyPr/>
                    <a:lstStyle/>
                    <a:p>
                      <a:pPr algn="ctr">
                        <a:spcAft>
                          <a:spcPts val="0"/>
                        </a:spcAft>
                      </a:pPr>
                      <a:r>
                        <a:rPr lang="ms-MY" sz="1800" dirty="0">
                          <a:solidFill>
                            <a:schemeClr val="tx1"/>
                          </a:solidFill>
                          <a:effectLst/>
                        </a:rPr>
                        <a:t>Bilangan </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tc>
                <a:tc>
                  <a:txBody>
                    <a:bodyPr/>
                    <a:lstStyle/>
                    <a:p>
                      <a:pPr algn="ctr">
                        <a:spcAft>
                          <a:spcPts val="0"/>
                        </a:spcAft>
                      </a:pPr>
                      <a:r>
                        <a:rPr lang="ms-MY" sz="1800">
                          <a:solidFill>
                            <a:schemeClr val="tx1"/>
                          </a:solidFill>
                          <a:effectLst/>
                        </a:rPr>
                        <a:t>Peratus (%)</a:t>
                      </a:r>
                      <a:endParaRPr lang="en-MY" sz="180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tc>
              </a:tr>
              <a:tr h="430195">
                <a:tc>
                  <a:txBody>
                    <a:bodyPr/>
                    <a:lstStyle/>
                    <a:p>
                      <a:pPr marL="38100" marR="38100">
                        <a:lnSpc>
                          <a:spcPts val="1600"/>
                        </a:lnSpc>
                        <a:spcBef>
                          <a:spcPts val="600"/>
                        </a:spcBef>
                        <a:spcAft>
                          <a:spcPts val="0"/>
                        </a:spcAft>
                      </a:pPr>
                      <a:r>
                        <a:rPr lang="en-US" sz="1800" dirty="0">
                          <a:solidFill>
                            <a:schemeClr val="tx1"/>
                          </a:solidFill>
                          <a:effectLst/>
                        </a:rPr>
                        <a:t>FPM</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120</a:t>
                      </a:r>
                      <a:endParaRPr lang="en-MY" sz="1800" dirty="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15</a:t>
                      </a:r>
                      <a:endParaRPr lang="en-MY" sz="1800"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a:solidFill>
                            <a:schemeClr val="tx1"/>
                          </a:solidFill>
                          <a:effectLst/>
                        </a:rPr>
                        <a:t>FPE</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53</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7</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err="1">
                          <a:solidFill>
                            <a:schemeClr val="tx1"/>
                          </a:solidFill>
                          <a:effectLst/>
                        </a:rPr>
                        <a:t>FSSKj</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26</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3</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a:solidFill>
                            <a:schemeClr val="tx1"/>
                          </a:solidFill>
                          <a:effectLst/>
                        </a:rPr>
                        <a:t>FTV</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31</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4</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a:solidFill>
                            <a:schemeClr val="tx1"/>
                          </a:solidFill>
                          <a:effectLst/>
                        </a:rPr>
                        <a:t>FSM</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115</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15</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a:solidFill>
                            <a:schemeClr val="tx1"/>
                          </a:solidFill>
                          <a:effectLst/>
                        </a:rPr>
                        <a:t>FSKIK</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65</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8</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a:solidFill>
                            <a:schemeClr val="tx1"/>
                          </a:solidFill>
                          <a:effectLst/>
                        </a:rPr>
                        <a:t>FSK</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69</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9</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smtClean="0">
                          <a:solidFill>
                            <a:schemeClr val="tx1"/>
                          </a:solidFill>
                          <a:effectLst/>
                        </a:rPr>
                        <a:t>FMSP</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125</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16</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a:solidFill>
                            <a:schemeClr val="tx1"/>
                          </a:solidFill>
                          <a:effectLst/>
                        </a:rPr>
                        <a:t>FBK</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131</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17</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a:solidFill>
                            <a:schemeClr val="tx1"/>
                          </a:solidFill>
                          <a:effectLst/>
                        </a:rPr>
                        <a:t>Lain-lain</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lnSpc>
                          <a:spcPct val="1100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49</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6</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430195">
                <a:tc>
                  <a:txBody>
                    <a:bodyPr/>
                    <a:lstStyle/>
                    <a:p>
                      <a:pPr marL="38100" marR="38100">
                        <a:lnSpc>
                          <a:spcPts val="1600"/>
                        </a:lnSpc>
                        <a:spcBef>
                          <a:spcPts val="600"/>
                        </a:spcBef>
                        <a:spcAft>
                          <a:spcPts val="0"/>
                        </a:spcAft>
                      </a:pPr>
                      <a:r>
                        <a:rPr lang="en-US" sz="1800" dirty="0">
                          <a:solidFill>
                            <a:schemeClr val="tx1"/>
                          </a:solidFill>
                          <a:effectLst/>
                        </a:rPr>
                        <a:t>Total</a:t>
                      </a:r>
                      <a:endParaRPr lang="en-MY" sz="18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784</a:t>
                      </a:r>
                      <a:endParaRPr lang="en-MY" sz="180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100</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bl>
          </a:graphicData>
        </a:graphic>
      </p:graphicFrame>
      <p:graphicFrame>
        <p:nvGraphicFramePr>
          <p:cNvPr id="6" name="Chart 5"/>
          <p:cNvGraphicFramePr>
            <a:graphicFrameLocks/>
          </p:cNvGraphicFramePr>
          <p:nvPr>
            <p:extLst>
              <p:ext uri="{D42A27DB-BD31-4B8C-83A1-F6EECF244321}">
                <p14:modId xmlns:p14="http://schemas.microsoft.com/office/powerpoint/2010/main" val="1078342844"/>
              </p:ext>
            </p:extLst>
          </p:nvPr>
        </p:nvGraphicFramePr>
        <p:xfrm>
          <a:off x="6696652" y="990311"/>
          <a:ext cx="5398365" cy="51922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30057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 y="1114312"/>
            <a:ext cx="3600449" cy="4601183"/>
          </a:xfrm>
        </p:spPr>
        <p:txBody>
          <a:bodyPr/>
          <a:lstStyle/>
          <a:p>
            <a:pPr algn="ctr"/>
            <a:r>
              <a:rPr lang="en-MY" b="1" dirty="0" smtClean="0">
                <a:solidFill>
                  <a:schemeClr val="tx1"/>
                </a:solidFill>
              </a:rPr>
              <a:t>KEKERAPAN MENGUNJUNGI PERPUSTAKAAN</a:t>
            </a:r>
            <a:endParaRPr lang="en-MY" b="1" dirty="0">
              <a:solidFill>
                <a:schemeClr val="tx1"/>
              </a:solidFill>
            </a:endParaRPr>
          </a:p>
        </p:txBody>
      </p:sp>
      <p:graphicFrame>
        <p:nvGraphicFramePr>
          <p:cNvPr id="4" name="Content Placeholder 3"/>
          <p:cNvGraphicFramePr>
            <a:graphicFrameLocks noGrp="1"/>
          </p:cNvGraphicFramePr>
          <p:nvPr>
            <p:ph sz="half" idx="2"/>
            <p:extLst>
              <p:ext uri="{D42A27DB-BD31-4B8C-83A1-F6EECF244321}">
                <p14:modId xmlns:p14="http://schemas.microsoft.com/office/powerpoint/2010/main" val="4249572763"/>
              </p:ext>
            </p:extLst>
          </p:nvPr>
        </p:nvGraphicFramePr>
        <p:xfrm>
          <a:off x="3604527" y="824197"/>
          <a:ext cx="3095818" cy="5132474"/>
        </p:xfrm>
        <a:graphic>
          <a:graphicData uri="http://schemas.openxmlformats.org/drawingml/2006/table">
            <a:tbl>
              <a:tblPr firstRow="1" firstCol="1" bandRow="1">
                <a:tableStyleId>{5C22544A-7EE6-4342-B048-85BDC9FD1C3A}</a:tableStyleId>
              </a:tblPr>
              <a:tblGrid>
                <a:gridCol w="1160617"/>
                <a:gridCol w="926208"/>
                <a:gridCol w="1008993"/>
              </a:tblGrid>
              <a:tr h="636054">
                <a:tc>
                  <a:txBody>
                    <a:bodyPr/>
                    <a:lstStyle/>
                    <a:p>
                      <a:pPr algn="ctr">
                        <a:spcAft>
                          <a:spcPts val="0"/>
                        </a:spcAft>
                      </a:pPr>
                      <a:r>
                        <a:rPr lang="ms-MY" sz="1600" dirty="0">
                          <a:solidFill>
                            <a:schemeClr val="tx1"/>
                          </a:solidFill>
                          <a:effectLst/>
                        </a:rPr>
                        <a:t>Fakulti</a:t>
                      </a:r>
                      <a:endParaRPr lang="en-MY" sz="16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spcAft>
                          <a:spcPts val="0"/>
                        </a:spcAft>
                      </a:pPr>
                      <a:r>
                        <a:rPr lang="ms-MY" sz="1600" dirty="0">
                          <a:solidFill>
                            <a:schemeClr val="tx1"/>
                          </a:solidFill>
                          <a:effectLst/>
                        </a:rPr>
                        <a:t>Bilangan </a:t>
                      </a:r>
                      <a:endParaRPr lang="en-MY" sz="16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spcAft>
                          <a:spcPts val="0"/>
                        </a:spcAft>
                      </a:pPr>
                      <a:r>
                        <a:rPr lang="ms-MY" sz="1600" dirty="0">
                          <a:solidFill>
                            <a:schemeClr val="tx1"/>
                          </a:solidFill>
                          <a:effectLst/>
                        </a:rPr>
                        <a:t>Peratus (%)</a:t>
                      </a:r>
                      <a:endParaRPr lang="en-MY" sz="16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r>
              <a:tr h="851055">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err="1"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Setiap</a:t>
                      </a:r>
                      <a:r>
                        <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 </a:t>
                      </a:r>
                      <a:r>
                        <a:rPr lang="en-US" sz="1600" b="1" dirty="0" err="1">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hari</a:t>
                      </a:r>
                      <a:endParaRPr lang="en-MY" sz="1600" b="1"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40</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5</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851055">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err="1"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Mingguan</a:t>
                      </a:r>
                      <a:endParaRPr lang="en-MY" sz="1600" b="1"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361</a:t>
                      </a:r>
                      <a:endParaRPr lang="en-MY" sz="1800" b="1">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46</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851055">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err="1"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Bulanan</a:t>
                      </a:r>
                      <a:endParaRPr lang="en-MY" sz="1600" b="1"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255</a:t>
                      </a:r>
                      <a:endParaRPr lang="en-MY" sz="1800" b="1">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33</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1079129">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err="1"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Kurang</a:t>
                      </a:r>
                      <a:r>
                        <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 </a:t>
                      </a:r>
                      <a:r>
                        <a:rPr lang="en-US" sz="1600" b="1" dirty="0" err="1">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dari</a:t>
                      </a:r>
                      <a:r>
                        <a:rPr lang="en-US" sz="1600" b="1" dirty="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 </a:t>
                      </a:r>
                      <a:r>
                        <a:rPr lang="en-US" sz="1600" b="1" dirty="0" err="1">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sebulan</a:t>
                      </a:r>
                      <a:r>
                        <a:rPr lang="en-US" sz="1600" b="1" dirty="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 </a:t>
                      </a:r>
                      <a:r>
                        <a:rPr lang="en-US" sz="1600" b="1" dirty="0" err="1">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sekali</a:t>
                      </a:r>
                      <a:endParaRPr lang="en-MY" sz="1600" b="1"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128</a:t>
                      </a:r>
                      <a:endParaRPr lang="en-MY" sz="1800" b="1">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algn="ctr">
                        <a:lnSpc>
                          <a:spcPct val="1100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16</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r h="851055">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Total</a:t>
                      </a:r>
                      <a:endParaRPr lang="en-MY" sz="1600" b="1"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784</a:t>
                      </a:r>
                      <a:endParaRPr lang="en-MY" sz="1800" b="1">
                        <a:solidFill>
                          <a:srgbClr val="595959"/>
                        </a:solidFill>
                        <a:effectLst/>
                        <a:latin typeface="Corbel" panose="020B0503020204020204" pitchFamily="34" charset="0"/>
                        <a:ea typeface="Constantia"/>
                        <a:cs typeface="Times New Roman"/>
                      </a:endParaRPr>
                    </a:p>
                  </a:txBody>
                  <a:tcPr marL="68580" marR="68580" marT="0" marB="0" anchor="ctr"/>
                </a:tc>
                <a:tc>
                  <a:txBody>
                    <a:bodyPr/>
                    <a:lstStyle/>
                    <a:p>
                      <a:pPr marL="38100" marR="38100" algn="ctr">
                        <a:lnSpc>
                          <a:spcPts val="1600"/>
                        </a:lnSpc>
                        <a:spcBef>
                          <a:spcPts val="600"/>
                        </a:spcBef>
                        <a:spcAft>
                          <a:spcPts val="0"/>
                        </a:spcAft>
                      </a:pPr>
                      <a:r>
                        <a:rPr lang="en-US" sz="1800" b="1" dirty="0">
                          <a:solidFill>
                            <a:srgbClr val="000000"/>
                          </a:solidFill>
                          <a:effectLst/>
                          <a:latin typeface="Corbel" panose="020B0503020204020204" pitchFamily="34" charset="0"/>
                          <a:ea typeface="Constantia"/>
                          <a:cs typeface="Times New Roman"/>
                        </a:rPr>
                        <a:t>100</a:t>
                      </a:r>
                      <a:endParaRPr lang="en-MY" sz="1800" b="1" dirty="0">
                        <a:solidFill>
                          <a:srgbClr val="595959"/>
                        </a:solidFill>
                        <a:effectLst/>
                        <a:latin typeface="Corbel" panose="020B0503020204020204" pitchFamily="34" charset="0"/>
                        <a:ea typeface="Constantia"/>
                        <a:cs typeface="Times New Roman"/>
                      </a:endParaRPr>
                    </a:p>
                  </a:txBody>
                  <a:tcPr marL="68580" marR="68580" marT="0" marB="0" anchor="ctr"/>
                </a:tc>
              </a:tr>
            </a:tbl>
          </a:graphicData>
        </a:graphic>
      </p:graphicFrame>
      <p:graphicFrame>
        <p:nvGraphicFramePr>
          <p:cNvPr id="5" name="Chart 4"/>
          <p:cNvGraphicFramePr/>
          <p:nvPr>
            <p:extLst>
              <p:ext uri="{D42A27DB-BD31-4B8C-83A1-F6EECF244321}">
                <p14:modId xmlns:p14="http://schemas.microsoft.com/office/powerpoint/2010/main" val="994779613"/>
              </p:ext>
            </p:extLst>
          </p:nvPr>
        </p:nvGraphicFramePr>
        <p:xfrm>
          <a:off x="6790148" y="824197"/>
          <a:ext cx="5175880" cy="51324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925237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 y="1114312"/>
            <a:ext cx="3600449" cy="4601183"/>
          </a:xfrm>
        </p:spPr>
        <p:txBody>
          <a:bodyPr/>
          <a:lstStyle/>
          <a:p>
            <a:pPr algn="ctr"/>
            <a:r>
              <a:rPr lang="en-MY" b="1" dirty="0" smtClean="0">
                <a:solidFill>
                  <a:schemeClr val="tx1"/>
                </a:solidFill>
              </a:rPr>
              <a:t>KEKERAPAN MENGUNJUNGI</a:t>
            </a:r>
            <a:br>
              <a:rPr lang="en-MY" b="1" dirty="0" smtClean="0">
                <a:solidFill>
                  <a:schemeClr val="tx1"/>
                </a:solidFill>
              </a:rPr>
            </a:br>
            <a:r>
              <a:rPr lang="en-MY" b="1" dirty="0" smtClean="0">
                <a:solidFill>
                  <a:schemeClr val="tx1"/>
                </a:solidFill>
              </a:rPr>
              <a:t>PORTAL PERPUSTAKAAN</a:t>
            </a:r>
            <a:endParaRPr lang="en-MY" b="1" dirty="0">
              <a:solidFill>
                <a:schemeClr val="tx1"/>
              </a:solidFill>
            </a:endParaRPr>
          </a:p>
        </p:txBody>
      </p:sp>
      <p:graphicFrame>
        <p:nvGraphicFramePr>
          <p:cNvPr id="4" name="Content Placeholder 3"/>
          <p:cNvGraphicFramePr>
            <a:graphicFrameLocks noGrp="1"/>
          </p:cNvGraphicFramePr>
          <p:nvPr>
            <p:ph sz="half" idx="2"/>
            <p:extLst>
              <p:ext uri="{D42A27DB-BD31-4B8C-83A1-F6EECF244321}">
                <p14:modId xmlns:p14="http://schemas.microsoft.com/office/powerpoint/2010/main" val="2430604635"/>
              </p:ext>
            </p:extLst>
          </p:nvPr>
        </p:nvGraphicFramePr>
        <p:xfrm>
          <a:off x="3514724" y="776948"/>
          <a:ext cx="3374808" cy="5275910"/>
        </p:xfrm>
        <a:graphic>
          <a:graphicData uri="http://schemas.openxmlformats.org/drawingml/2006/table">
            <a:tbl>
              <a:tblPr firstRow="1" firstCol="1" bandRow="1">
                <a:tableStyleId>{5C22544A-7EE6-4342-B048-85BDC9FD1C3A}</a:tableStyleId>
              </a:tblPr>
              <a:tblGrid>
                <a:gridCol w="1205820"/>
                <a:gridCol w="1034880"/>
                <a:gridCol w="1134108"/>
              </a:tblGrid>
              <a:tr h="941458">
                <a:tc>
                  <a:txBody>
                    <a:bodyPr/>
                    <a:lstStyle/>
                    <a:p>
                      <a:pPr algn="ctr">
                        <a:spcAft>
                          <a:spcPts val="0"/>
                        </a:spcAft>
                      </a:pPr>
                      <a:r>
                        <a:rPr lang="ms-MY" sz="1600" dirty="0">
                          <a:solidFill>
                            <a:schemeClr val="tx1"/>
                          </a:solidFill>
                          <a:effectLst/>
                        </a:rPr>
                        <a:t>Fakulti</a:t>
                      </a:r>
                      <a:endParaRPr lang="en-MY" sz="16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spcAft>
                          <a:spcPts val="0"/>
                        </a:spcAft>
                      </a:pPr>
                      <a:r>
                        <a:rPr lang="ms-MY" sz="1600" dirty="0">
                          <a:solidFill>
                            <a:schemeClr val="tx1"/>
                          </a:solidFill>
                          <a:effectLst/>
                        </a:rPr>
                        <a:t>Bilangan </a:t>
                      </a:r>
                      <a:endParaRPr lang="en-MY" sz="16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c>
                  <a:txBody>
                    <a:bodyPr/>
                    <a:lstStyle/>
                    <a:p>
                      <a:pPr algn="ctr">
                        <a:spcAft>
                          <a:spcPts val="0"/>
                        </a:spcAft>
                      </a:pPr>
                      <a:r>
                        <a:rPr lang="ms-MY" sz="1600" dirty="0">
                          <a:solidFill>
                            <a:schemeClr val="tx1"/>
                          </a:solidFill>
                          <a:effectLst/>
                        </a:rPr>
                        <a:t>Peratus (%)</a:t>
                      </a:r>
                      <a:endParaRPr lang="en-MY" sz="1600" dirty="0">
                        <a:solidFill>
                          <a:schemeClr val="tx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56335" marR="56335" marT="0" marB="0" anchor="ctr"/>
                </a:tc>
              </a:tr>
              <a:tr h="861363">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err="1"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Setiap</a:t>
                      </a:r>
                      <a:r>
                        <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 </a:t>
                      </a:r>
                      <a:r>
                        <a:rPr lang="en-US" sz="1600" b="1" dirty="0" err="1">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hari</a:t>
                      </a:r>
                      <a:endParaRPr lang="en-MY" sz="1600"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43</a:t>
                      </a:r>
                      <a:endParaRPr lang="en-MY" sz="1800">
                        <a:solidFill>
                          <a:srgbClr val="595959"/>
                        </a:solidFill>
                        <a:effectLst/>
                        <a:latin typeface="Corbel" panose="020B0503020204020204" pitchFamily="34" charset="0"/>
                        <a:ea typeface="Constantia"/>
                        <a:cs typeface="Times New Roman"/>
                      </a:endParaRPr>
                    </a:p>
                  </a:txBody>
                  <a:tcPr marL="68580" marR="68580" marT="0" marB="0"/>
                </a:tc>
                <a:tc>
                  <a:txBody>
                    <a:bodyPr/>
                    <a:lstStyle/>
                    <a:p>
                      <a:pPr marL="38100" marR="38100" algn="ctr">
                        <a:lnSpc>
                          <a:spcPts val="1600"/>
                        </a:lnSpc>
                        <a:spcBef>
                          <a:spcPts val="600"/>
                        </a:spcBef>
                        <a:spcAft>
                          <a:spcPts val="0"/>
                        </a:spcAft>
                      </a:pPr>
                      <a:r>
                        <a:rPr lang="en-US" sz="1800" b="0" dirty="0">
                          <a:solidFill>
                            <a:srgbClr val="000000"/>
                          </a:solidFill>
                          <a:effectLst/>
                          <a:latin typeface="Corbel" panose="020B0503020204020204" pitchFamily="34" charset="0"/>
                          <a:ea typeface="Constantia"/>
                          <a:cs typeface="Times New Roman"/>
                        </a:rPr>
                        <a:t>5</a:t>
                      </a:r>
                      <a:endParaRPr lang="en-MY" sz="1800" b="0" dirty="0">
                        <a:solidFill>
                          <a:srgbClr val="595959"/>
                        </a:solidFill>
                        <a:effectLst/>
                        <a:latin typeface="Corbel" panose="020B0503020204020204" pitchFamily="34" charset="0"/>
                        <a:ea typeface="Constantia"/>
                        <a:cs typeface="Times New Roman"/>
                      </a:endParaRPr>
                    </a:p>
                  </a:txBody>
                  <a:tcPr marL="68580" marR="68580" marT="0" marB="0"/>
                </a:tc>
              </a:tr>
              <a:tr h="861363">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err="1"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Mingguan</a:t>
                      </a:r>
                      <a:endParaRPr lang="en-MY" sz="1600"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269</a:t>
                      </a:r>
                      <a:endParaRPr lang="en-MY" sz="1800">
                        <a:solidFill>
                          <a:srgbClr val="595959"/>
                        </a:solidFill>
                        <a:effectLst/>
                        <a:latin typeface="Corbel" panose="020B0503020204020204" pitchFamily="34" charset="0"/>
                        <a:ea typeface="Constantia"/>
                        <a:cs typeface="Times New Roman"/>
                      </a:endParaRPr>
                    </a:p>
                  </a:txBody>
                  <a:tcPr marL="68580" marR="68580" marT="0" marB="0"/>
                </a:tc>
                <a:tc>
                  <a:txBody>
                    <a:bodyPr/>
                    <a:lstStyle/>
                    <a:p>
                      <a:pPr marL="38100" marR="38100" algn="ctr">
                        <a:lnSpc>
                          <a:spcPts val="1600"/>
                        </a:lnSpc>
                        <a:spcBef>
                          <a:spcPts val="600"/>
                        </a:spcBef>
                        <a:spcAft>
                          <a:spcPts val="0"/>
                        </a:spcAft>
                      </a:pPr>
                      <a:r>
                        <a:rPr lang="en-US" sz="1800">
                          <a:solidFill>
                            <a:srgbClr val="000000"/>
                          </a:solidFill>
                          <a:effectLst/>
                          <a:latin typeface="Corbel" panose="020B0503020204020204" pitchFamily="34" charset="0"/>
                          <a:ea typeface="Constantia"/>
                          <a:cs typeface="Times New Roman"/>
                        </a:rPr>
                        <a:t>34</a:t>
                      </a:r>
                      <a:endParaRPr lang="en-MY" sz="1800">
                        <a:solidFill>
                          <a:srgbClr val="595959"/>
                        </a:solidFill>
                        <a:effectLst/>
                        <a:latin typeface="Corbel" panose="020B0503020204020204" pitchFamily="34" charset="0"/>
                        <a:ea typeface="Constantia"/>
                        <a:cs typeface="Times New Roman"/>
                      </a:endParaRPr>
                    </a:p>
                  </a:txBody>
                  <a:tcPr marL="68580" marR="68580" marT="0" marB="0"/>
                </a:tc>
              </a:tr>
              <a:tr h="861363">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err="1"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Bulanan</a:t>
                      </a:r>
                      <a:endParaRPr lang="en-MY" sz="1600"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236</a:t>
                      </a:r>
                      <a:endParaRPr lang="en-MY" sz="1800">
                        <a:solidFill>
                          <a:srgbClr val="595959"/>
                        </a:solidFill>
                        <a:effectLst/>
                        <a:latin typeface="Corbel" panose="020B0503020204020204" pitchFamily="34" charset="0"/>
                        <a:ea typeface="Constantia"/>
                        <a:cs typeface="Times New Roman"/>
                      </a:endParaRPr>
                    </a:p>
                  </a:txBody>
                  <a:tcPr marL="68580" marR="68580" marT="0" marB="0"/>
                </a:tc>
                <a:tc>
                  <a:txBody>
                    <a:bodyPr/>
                    <a:lstStyle/>
                    <a:p>
                      <a:pPr marL="38100" marR="38100" algn="ctr">
                        <a:lnSpc>
                          <a:spcPts val="1600"/>
                        </a:lnSpc>
                        <a:spcBef>
                          <a:spcPts val="600"/>
                        </a:spcBef>
                        <a:spcAft>
                          <a:spcPts val="0"/>
                        </a:spcAft>
                      </a:pPr>
                      <a:r>
                        <a:rPr lang="en-US" sz="1800">
                          <a:solidFill>
                            <a:srgbClr val="000000"/>
                          </a:solidFill>
                          <a:effectLst/>
                          <a:latin typeface="Corbel" panose="020B0503020204020204" pitchFamily="34" charset="0"/>
                          <a:ea typeface="Constantia"/>
                          <a:cs typeface="Times New Roman"/>
                        </a:rPr>
                        <a:t>30</a:t>
                      </a:r>
                      <a:endParaRPr lang="en-MY" sz="1800">
                        <a:solidFill>
                          <a:srgbClr val="595959"/>
                        </a:solidFill>
                        <a:effectLst/>
                        <a:latin typeface="Corbel" panose="020B0503020204020204" pitchFamily="34" charset="0"/>
                        <a:ea typeface="Constantia"/>
                        <a:cs typeface="Times New Roman"/>
                      </a:endParaRPr>
                    </a:p>
                  </a:txBody>
                  <a:tcPr marL="68580" marR="68580" marT="0" marB="0"/>
                </a:tc>
              </a:tr>
              <a:tr h="861363">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err="1"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Kurang</a:t>
                      </a:r>
                      <a:r>
                        <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 </a:t>
                      </a:r>
                      <a:r>
                        <a:rPr lang="en-US" sz="1600" b="1" dirty="0" err="1">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dari</a:t>
                      </a:r>
                      <a:r>
                        <a:rPr lang="en-US" sz="1600" b="1" dirty="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 </a:t>
                      </a:r>
                      <a:r>
                        <a:rPr lang="en-US" sz="1600" b="1" dirty="0" err="1">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sebulan</a:t>
                      </a:r>
                      <a:r>
                        <a:rPr lang="en-US" sz="1600" b="1" dirty="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 </a:t>
                      </a:r>
                      <a:r>
                        <a:rPr lang="en-US" sz="1600" b="1" dirty="0" err="1">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sekali</a:t>
                      </a:r>
                      <a:endParaRPr lang="en-MY" sz="1600"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236</a:t>
                      </a:r>
                      <a:endParaRPr lang="en-MY" sz="1800">
                        <a:solidFill>
                          <a:srgbClr val="595959"/>
                        </a:solidFill>
                        <a:effectLst/>
                        <a:latin typeface="Corbel" panose="020B0503020204020204" pitchFamily="34" charset="0"/>
                        <a:ea typeface="Constantia"/>
                        <a:cs typeface="Times New Roman"/>
                      </a:endParaRPr>
                    </a:p>
                  </a:txBody>
                  <a:tcPr marL="68580" marR="68580" marT="0" marB="0"/>
                </a:tc>
                <a:tc>
                  <a:txBody>
                    <a:bodyPr/>
                    <a:lstStyle/>
                    <a:p>
                      <a:pPr marL="38100" marR="38100" algn="ctr">
                        <a:lnSpc>
                          <a:spcPts val="1600"/>
                        </a:lnSpc>
                        <a:spcBef>
                          <a:spcPts val="600"/>
                        </a:spcBef>
                        <a:spcAft>
                          <a:spcPts val="0"/>
                        </a:spcAft>
                      </a:pPr>
                      <a:r>
                        <a:rPr lang="en-US" sz="1800">
                          <a:solidFill>
                            <a:srgbClr val="000000"/>
                          </a:solidFill>
                          <a:effectLst/>
                          <a:latin typeface="Corbel" panose="020B0503020204020204" pitchFamily="34" charset="0"/>
                          <a:ea typeface="Constantia"/>
                          <a:cs typeface="Times New Roman"/>
                        </a:rPr>
                        <a:t>30</a:t>
                      </a:r>
                      <a:endParaRPr lang="en-MY" sz="1800">
                        <a:solidFill>
                          <a:srgbClr val="595959"/>
                        </a:solidFill>
                        <a:effectLst/>
                        <a:latin typeface="Corbel" panose="020B0503020204020204" pitchFamily="34" charset="0"/>
                        <a:ea typeface="Constantia"/>
                        <a:cs typeface="Times New Roman"/>
                      </a:endParaRPr>
                    </a:p>
                  </a:txBody>
                  <a:tcPr marL="68580" marR="68580" marT="0" marB="0"/>
                </a:tc>
              </a:tr>
              <a:tr h="861363">
                <a:tc>
                  <a:txBody>
                    <a:bodyPr/>
                    <a:lstStyle/>
                    <a:p>
                      <a:pPr marL="38100" marR="38100">
                        <a:lnSpc>
                          <a:spcPts val="1600"/>
                        </a:lnSpc>
                        <a:spcBef>
                          <a:spcPts val="600"/>
                        </a:spcBef>
                        <a:spcAft>
                          <a:spcPts val="0"/>
                        </a:spcAft>
                      </a:pPr>
                      <a:endPar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endParaRPr>
                    </a:p>
                    <a:p>
                      <a:pPr marL="38100" marR="38100">
                        <a:lnSpc>
                          <a:spcPts val="1600"/>
                        </a:lnSpc>
                        <a:spcBef>
                          <a:spcPts val="600"/>
                        </a:spcBef>
                        <a:spcAft>
                          <a:spcPts val="0"/>
                        </a:spcAft>
                      </a:pPr>
                      <a:r>
                        <a:rPr lang="en-US" sz="1600" b="1" dirty="0" smtClean="0">
                          <a:solidFill>
                            <a:srgbClr val="000000"/>
                          </a:solidFill>
                          <a:effectLst/>
                          <a:latin typeface="Calibri" panose="020F0502020204030204" pitchFamily="34" charset="0"/>
                          <a:ea typeface="Constantia" panose="02030602050306030303" pitchFamily="18" charset="0"/>
                          <a:cs typeface="Times New Roman" panose="02020603050405020304" pitchFamily="18" charset="0"/>
                        </a:rPr>
                        <a:t>Total</a:t>
                      </a:r>
                      <a:endParaRPr lang="en-MY" sz="1600"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marL="38100" marR="38100" algn="ctr">
                        <a:lnSpc>
                          <a:spcPts val="1600"/>
                        </a:lnSpc>
                        <a:spcBef>
                          <a:spcPts val="600"/>
                        </a:spcBef>
                        <a:spcAft>
                          <a:spcPts val="0"/>
                        </a:spcAft>
                      </a:pPr>
                      <a:r>
                        <a:rPr lang="en-US" sz="1800" b="1">
                          <a:solidFill>
                            <a:srgbClr val="000000"/>
                          </a:solidFill>
                          <a:effectLst/>
                          <a:latin typeface="Corbel" panose="020B0503020204020204" pitchFamily="34" charset="0"/>
                          <a:ea typeface="Constantia"/>
                          <a:cs typeface="Times New Roman"/>
                        </a:rPr>
                        <a:t>784</a:t>
                      </a:r>
                      <a:endParaRPr lang="en-MY" sz="1800">
                        <a:solidFill>
                          <a:srgbClr val="595959"/>
                        </a:solidFill>
                        <a:effectLst/>
                        <a:latin typeface="Corbel" panose="020B0503020204020204" pitchFamily="34" charset="0"/>
                        <a:ea typeface="Constantia"/>
                        <a:cs typeface="Times New Roman"/>
                      </a:endParaRPr>
                    </a:p>
                  </a:txBody>
                  <a:tcPr marL="68580" marR="68580" marT="0" marB="0"/>
                </a:tc>
                <a:tc>
                  <a:txBody>
                    <a:bodyPr/>
                    <a:lstStyle/>
                    <a:p>
                      <a:pPr marL="38100" marR="38100" algn="ctr">
                        <a:lnSpc>
                          <a:spcPts val="1600"/>
                        </a:lnSpc>
                        <a:spcBef>
                          <a:spcPts val="600"/>
                        </a:spcBef>
                        <a:spcAft>
                          <a:spcPts val="0"/>
                        </a:spcAft>
                      </a:pPr>
                      <a:r>
                        <a:rPr lang="en-US" sz="1800" dirty="0">
                          <a:solidFill>
                            <a:srgbClr val="000000"/>
                          </a:solidFill>
                          <a:effectLst/>
                          <a:latin typeface="Corbel" panose="020B0503020204020204" pitchFamily="34" charset="0"/>
                          <a:ea typeface="Constantia"/>
                          <a:cs typeface="Times New Roman"/>
                        </a:rPr>
                        <a:t>100</a:t>
                      </a:r>
                      <a:endParaRPr lang="en-MY" sz="1800" dirty="0">
                        <a:solidFill>
                          <a:srgbClr val="595959"/>
                        </a:solidFill>
                        <a:effectLst/>
                        <a:latin typeface="Corbel" panose="020B0503020204020204" pitchFamily="34" charset="0"/>
                        <a:ea typeface="Constantia"/>
                        <a:cs typeface="Times New Roman"/>
                      </a:endParaRPr>
                    </a:p>
                  </a:txBody>
                  <a:tcPr marL="68580" marR="68580" marT="0" marB="0"/>
                </a:tc>
              </a:tr>
            </a:tbl>
          </a:graphicData>
        </a:graphic>
      </p:graphicFrame>
      <p:graphicFrame>
        <p:nvGraphicFramePr>
          <p:cNvPr id="6" name="Chart 5"/>
          <p:cNvGraphicFramePr/>
          <p:nvPr>
            <p:extLst>
              <p:ext uri="{D42A27DB-BD31-4B8C-83A1-F6EECF244321}">
                <p14:modId xmlns:p14="http://schemas.microsoft.com/office/powerpoint/2010/main" val="2436908296"/>
              </p:ext>
            </p:extLst>
          </p:nvPr>
        </p:nvGraphicFramePr>
        <p:xfrm>
          <a:off x="7115173" y="776948"/>
          <a:ext cx="4456716" cy="52759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948170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123837"/>
            <a:ext cx="3333750" cy="4601183"/>
          </a:xfrm>
        </p:spPr>
        <p:txBody>
          <a:bodyPr>
            <a:normAutofit/>
          </a:bodyPr>
          <a:lstStyle/>
          <a:p>
            <a:pPr algn="ctr"/>
            <a:r>
              <a:rPr lang="en-MY" sz="3200" b="1" dirty="0" smtClean="0">
                <a:solidFill>
                  <a:schemeClr val="tx1"/>
                </a:solidFill>
              </a:rPr>
              <a:t>TAHAP KEPUASAN PELANGGAN TERHADAP PERKHIDMATAN PERPUSTAKAAN</a:t>
            </a:r>
            <a:endParaRPr lang="en-MY" sz="3200" b="1" dirty="0">
              <a:solidFill>
                <a:schemeClr val="tx1"/>
              </a:solidFill>
            </a:endParaRPr>
          </a:p>
        </p:txBody>
      </p:sp>
      <p:sp>
        <p:nvSpPr>
          <p:cNvPr id="5" name="Content Placeholder 4"/>
          <p:cNvSpPr>
            <a:spLocks noGrp="1"/>
          </p:cNvSpPr>
          <p:nvPr>
            <p:ph idx="1"/>
          </p:nvPr>
        </p:nvSpPr>
        <p:spPr>
          <a:xfrm>
            <a:off x="4069293" y="949833"/>
            <a:ext cx="7315200" cy="5120640"/>
          </a:xfrm>
        </p:spPr>
        <p:txBody>
          <a:bodyPr>
            <a:normAutofit/>
          </a:bodyPr>
          <a:lstStyle/>
          <a:p>
            <a:pPr marL="361950" indent="-361950" algn="just">
              <a:buFont typeface="Wingdings" panose="05000000000000000000" pitchFamily="2" charset="2"/>
              <a:buChar char="q"/>
            </a:pPr>
            <a:r>
              <a:rPr lang="en-US" sz="2800" dirty="0" err="1" smtClean="0">
                <a:solidFill>
                  <a:schemeClr val="bg1"/>
                </a:solidFill>
              </a:rPr>
              <a:t>Skor</a:t>
            </a:r>
            <a:r>
              <a:rPr lang="en-US" sz="2800" dirty="0" smtClean="0">
                <a:solidFill>
                  <a:schemeClr val="bg1"/>
                </a:solidFill>
              </a:rPr>
              <a:t> </a:t>
            </a:r>
            <a:r>
              <a:rPr lang="en-US" sz="2800" i="1" dirty="0">
                <a:solidFill>
                  <a:schemeClr val="bg1"/>
                </a:solidFill>
              </a:rPr>
              <a:t>mean </a:t>
            </a:r>
            <a:r>
              <a:rPr lang="en-US" sz="2800" dirty="0" err="1">
                <a:solidFill>
                  <a:schemeClr val="bg1"/>
                </a:solidFill>
              </a:rPr>
              <a:t>untuk</a:t>
            </a:r>
            <a:r>
              <a:rPr lang="en-US" sz="2800" dirty="0">
                <a:solidFill>
                  <a:schemeClr val="bg1"/>
                </a:solidFill>
              </a:rPr>
              <a:t> </a:t>
            </a:r>
            <a:r>
              <a:rPr lang="en-US" sz="2800" dirty="0" err="1">
                <a:solidFill>
                  <a:schemeClr val="bg1"/>
                </a:solidFill>
              </a:rPr>
              <a:t>perkhidmatan</a:t>
            </a:r>
            <a:r>
              <a:rPr lang="en-US" sz="2800" dirty="0">
                <a:solidFill>
                  <a:schemeClr val="bg1"/>
                </a:solidFill>
              </a:rPr>
              <a:t> </a:t>
            </a:r>
            <a:r>
              <a:rPr lang="en-US" sz="2800" dirty="0" err="1">
                <a:solidFill>
                  <a:schemeClr val="bg1"/>
                </a:solidFill>
              </a:rPr>
              <a:t>perpustakaan</a:t>
            </a:r>
            <a:r>
              <a:rPr lang="en-US" sz="2800" dirty="0">
                <a:solidFill>
                  <a:schemeClr val="bg1"/>
                </a:solidFill>
              </a:rPr>
              <a:t> </a:t>
            </a:r>
            <a:r>
              <a:rPr lang="en-US" sz="2800" dirty="0" err="1">
                <a:solidFill>
                  <a:schemeClr val="bg1"/>
                </a:solidFill>
              </a:rPr>
              <a:t>adalah</a:t>
            </a:r>
            <a:r>
              <a:rPr lang="en-US" sz="2800" dirty="0">
                <a:solidFill>
                  <a:schemeClr val="bg1"/>
                </a:solidFill>
              </a:rPr>
              <a:t> </a:t>
            </a:r>
            <a:r>
              <a:rPr lang="en-US" sz="2800" dirty="0" err="1">
                <a:solidFill>
                  <a:schemeClr val="bg1"/>
                </a:solidFill>
              </a:rPr>
              <a:t>antara</a:t>
            </a:r>
            <a:r>
              <a:rPr lang="en-US" sz="2800" dirty="0">
                <a:solidFill>
                  <a:schemeClr val="bg1"/>
                </a:solidFill>
              </a:rPr>
              <a:t> </a:t>
            </a:r>
            <a:r>
              <a:rPr lang="en-US" sz="2800" i="1" dirty="0">
                <a:solidFill>
                  <a:schemeClr val="bg1"/>
                </a:solidFill>
              </a:rPr>
              <a:t>mean</a:t>
            </a:r>
            <a:r>
              <a:rPr lang="en-US" sz="2800" dirty="0">
                <a:solidFill>
                  <a:schemeClr val="bg1"/>
                </a:solidFill>
              </a:rPr>
              <a:t> 3.98 </a:t>
            </a:r>
            <a:r>
              <a:rPr lang="en-US" sz="2800" dirty="0" smtClean="0">
                <a:solidFill>
                  <a:schemeClr val="bg1"/>
                </a:solidFill>
              </a:rPr>
              <a:t>– 4.28. </a:t>
            </a:r>
          </a:p>
          <a:p>
            <a:pPr marL="361950" indent="-361950" algn="just">
              <a:buFont typeface="Wingdings" panose="05000000000000000000" pitchFamily="2" charset="2"/>
              <a:buChar char="q"/>
            </a:pPr>
            <a:r>
              <a:rPr lang="en-US" sz="2800" dirty="0" smtClean="0">
                <a:solidFill>
                  <a:schemeClr val="bg1"/>
                </a:solidFill>
              </a:rPr>
              <a:t>Perkhidmatan </a:t>
            </a:r>
            <a:r>
              <a:rPr lang="en-US" sz="2800" dirty="0" err="1">
                <a:solidFill>
                  <a:schemeClr val="bg1"/>
                </a:solidFill>
              </a:rPr>
              <a:t>kaunter</a:t>
            </a:r>
            <a:r>
              <a:rPr lang="en-US" sz="2800" dirty="0">
                <a:solidFill>
                  <a:schemeClr val="bg1"/>
                </a:solidFill>
              </a:rPr>
              <a:t> </a:t>
            </a:r>
            <a:r>
              <a:rPr lang="en-US" sz="2800" dirty="0" err="1">
                <a:solidFill>
                  <a:schemeClr val="bg1"/>
                </a:solidFill>
              </a:rPr>
              <a:t>perpustakaan</a:t>
            </a:r>
            <a:r>
              <a:rPr lang="en-US" sz="2800" dirty="0">
                <a:solidFill>
                  <a:schemeClr val="bg1"/>
                </a:solidFill>
              </a:rPr>
              <a:t> </a:t>
            </a:r>
            <a:r>
              <a:rPr lang="en-US" sz="2800" dirty="0" err="1">
                <a:solidFill>
                  <a:schemeClr val="bg1"/>
                </a:solidFill>
              </a:rPr>
              <a:t>adalah</a:t>
            </a:r>
            <a:r>
              <a:rPr lang="en-US" sz="2800" dirty="0">
                <a:solidFill>
                  <a:schemeClr val="bg1"/>
                </a:solidFill>
              </a:rPr>
              <a:t> </a:t>
            </a:r>
            <a:r>
              <a:rPr lang="en-US" sz="2800" dirty="0" err="1">
                <a:solidFill>
                  <a:schemeClr val="bg1"/>
                </a:solidFill>
              </a:rPr>
              <a:t>cekap</a:t>
            </a:r>
            <a:r>
              <a:rPr lang="en-US" sz="2800" dirty="0">
                <a:solidFill>
                  <a:schemeClr val="bg1"/>
                </a:solidFill>
              </a:rPr>
              <a:t> (</a:t>
            </a:r>
            <a:r>
              <a:rPr lang="en-US" sz="2800" dirty="0" err="1">
                <a:solidFill>
                  <a:schemeClr val="bg1"/>
                </a:solidFill>
              </a:rPr>
              <a:t>Kaunter</a:t>
            </a:r>
            <a:r>
              <a:rPr lang="en-US" sz="2800" dirty="0">
                <a:solidFill>
                  <a:schemeClr val="bg1"/>
                </a:solidFill>
              </a:rPr>
              <a:t> </a:t>
            </a:r>
            <a:r>
              <a:rPr lang="en-US" sz="2800" dirty="0" err="1">
                <a:solidFill>
                  <a:schemeClr val="bg1"/>
                </a:solidFill>
              </a:rPr>
              <a:t>Peminjaman</a:t>
            </a:r>
            <a:r>
              <a:rPr lang="en-US" sz="2800" dirty="0">
                <a:solidFill>
                  <a:schemeClr val="bg1"/>
                </a:solidFill>
              </a:rPr>
              <a:t>/ </a:t>
            </a:r>
            <a:r>
              <a:rPr lang="en-US" sz="2800" dirty="0" err="1">
                <a:solidFill>
                  <a:schemeClr val="bg1"/>
                </a:solidFill>
              </a:rPr>
              <a:t>Pemulangan</a:t>
            </a:r>
            <a:r>
              <a:rPr lang="en-US" sz="2800" dirty="0">
                <a:solidFill>
                  <a:schemeClr val="bg1"/>
                </a:solidFill>
              </a:rPr>
              <a:t>) </a:t>
            </a:r>
            <a:r>
              <a:rPr lang="en-US" sz="2800" dirty="0" err="1">
                <a:solidFill>
                  <a:schemeClr val="bg1"/>
                </a:solidFill>
              </a:rPr>
              <a:t>mendapat</a:t>
            </a:r>
            <a:r>
              <a:rPr lang="en-US" sz="2800" dirty="0">
                <a:solidFill>
                  <a:schemeClr val="bg1"/>
                </a:solidFill>
              </a:rPr>
              <a:t> </a:t>
            </a:r>
            <a:r>
              <a:rPr lang="en-US" sz="2800" dirty="0" err="1">
                <a:solidFill>
                  <a:schemeClr val="bg1"/>
                </a:solidFill>
              </a:rPr>
              <a:t>skor</a:t>
            </a:r>
            <a:r>
              <a:rPr lang="en-US" sz="2800" dirty="0">
                <a:solidFill>
                  <a:schemeClr val="bg1"/>
                </a:solidFill>
              </a:rPr>
              <a:t> </a:t>
            </a:r>
            <a:r>
              <a:rPr lang="en-US" sz="2800" i="1" dirty="0">
                <a:solidFill>
                  <a:schemeClr val="bg1"/>
                </a:solidFill>
              </a:rPr>
              <a:t>mean</a:t>
            </a:r>
            <a:r>
              <a:rPr lang="en-US" sz="2800" dirty="0">
                <a:solidFill>
                  <a:schemeClr val="bg1"/>
                </a:solidFill>
              </a:rPr>
              <a:t> yang paling </a:t>
            </a:r>
            <a:r>
              <a:rPr lang="en-US" sz="2800" dirty="0" err="1">
                <a:solidFill>
                  <a:schemeClr val="bg1"/>
                </a:solidFill>
              </a:rPr>
              <a:t>tinggi</a:t>
            </a:r>
            <a:r>
              <a:rPr lang="en-US" sz="2800" dirty="0">
                <a:solidFill>
                  <a:schemeClr val="bg1"/>
                </a:solidFill>
              </a:rPr>
              <a:t> </a:t>
            </a:r>
            <a:r>
              <a:rPr lang="en-US" sz="2800" dirty="0" err="1">
                <a:solidFill>
                  <a:schemeClr val="bg1"/>
                </a:solidFill>
              </a:rPr>
              <a:t>iaitu</a:t>
            </a:r>
            <a:r>
              <a:rPr lang="en-US" sz="2800" dirty="0">
                <a:solidFill>
                  <a:schemeClr val="bg1"/>
                </a:solidFill>
              </a:rPr>
              <a:t> 4.28 (85.6%) </a:t>
            </a:r>
            <a:endParaRPr lang="en-US" sz="2800" dirty="0" smtClean="0">
              <a:solidFill>
                <a:schemeClr val="bg1"/>
              </a:solidFill>
            </a:endParaRPr>
          </a:p>
          <a:p>
            <a:pPr marL="361950" indent="-361950" algn="just">
              <a:buFont typeface="Wingdings" panose="05000000000000000000" pitchFamily="2" charset="2"/>
              <a:buChar char="q"/>
            </a:pPr>
            <a:r>
              <a:rPr lang="en-US" sz="2800" dirty="0" err="1" smtClean="0">
                <a:solidFill>
                  <a:schemeClr val="bg1"/>
                </a:solidFill>
              </a:rPr>
              <a:t>buku</a:t>
            </a:r>
            <a:r>
              <a:rPr lang="en-US" sz="2800" dirty="0">
                <a:solidFill>
                  <a:schemeClr val="bg1"/>
                </a:solidFill>
              </a:rPr>
              <a:t>/ </a:t>
            </a:r>
            <a:r>
              <a:rPr lang="en-US" sz="2800" dirty="0" err="1">
                <a:solidFill>
                  <a:schemeClr val="bg1"/>
                </a:solidFill>
              </a:rPr>
              <a:t>artikel</a:t>
            </a:r>
            <a:r>
              <a:rPr lang="en-US" sz="2800" dirty="0">
                <a:solidFill>
                  <a:schemeClr val="bg1"/>
                </a:solidFill>
              </a:rPr>
              <a:t> yang </a:t>
            </a:r>
            <a:r>
              <a:rPr lang="en-US" sz="2800" dirty="0" err="1">
                <a:solidFill>
                  <a:schemeClr val="bg1"/>
                </a:solidFill>
              </a:rPr>
              <a:t>dipohon</a:t>
            </a:r>
            <a:r>
              <a:rPr lang="en-US" sz="2800" dirty="0">
                <a:solidFill>
                  <a:schemeClr val="bg1"/>
                </a:solidFill>
              </a:rPr>
              <a:t> </a:t>
            </a:r>
            <a:r>
              <a:rPr lang="en-US" sz="2800" dirty="0" err="1">
                <a:solidFill>
                  <a:schemeClr val="bg1"/>
                </a:solidFill>
              </a:rPr>
              <a:t>mudah</a:t>
            </a:r>
            <a:r>
              <a:rPr lang="en-US" sz="2800" dirty="0">
                <a:solidFill>
                  <a:schemeClr val="bg1"/>
                </a:solidFill>
              </a:rPr>
              <a:t> </a:t>
            </a:r>
            <a:r>
              <a:rPr lang="en-US" sz="2800" dirty="0" err="1">
                <a:solidFill>
                  <a:schemeClr val="bg1"/>
                </a:solidFill>
              </a:rPr>
              <a:t>diperolehi</a:t>
            </a:r>
            <a:r>
              <a:rPr lang="en-US" sz="2800" dirty="0">
                <a:solidFill>
                  <a:schemeClr val="bg1"/>
                </a:solidFill>
              </a:rPr>
              <a:t> </a:t>
            </a:r>
            <a:r>
              <a:rPr lang="en-US" sz="2800" dirty="0" err="1">
                <a:solidFill>
                  <a:schemeClr val="bg1"/>
                </a:solidFill>
              </a:rPr>
              <a:t>dan</a:t>
            </a:r>
            <a:r>
              <a:rPr lang="en-US" sz="2800" dirty="0">
                <a:solidFill>
                  <a:schemeClr val="bg1"/>
                </a:solidFill>
              </a:rPr>
              <a:t> </a:t>
            </a:r>
            <a:r>
              <a:rPr lang="en-US" sz="2800" dirty="0" err="1">
                <a:solidFill>
                  <a:schemeClr val="bg1"/>
                </a:solidFill>
              </a:rPr>
              <a:t>cepat</a:t>
            </a:r>
            <a:r>
              <a:rPr lang="en-US" sz="2800" dirty="0">
                <a:solidFill>
                  <a:schemeClr val="bg1"/>
                </a:solidFill>
              </a:rPr>
              <a:t> </a:t>
            </a:r>
            <a:r>
              <a:rPr lang="en-US" sz="2800" dirty="0" err="1">
                <a:solidFill>
                  <a:schemeClr val="bg1"/>
                </a:solidFill>
              </a:rPr>
              <a:t>mendapat</a:t>
            </a:r>
            <a:r>
              <a:rPr lang="en-US" sz="2800" dirty="0">
                <a:solidFill>
                  <a:schemeClr val="bg1"/>
                </a:solidFill>
              </a:rPr>
              <a:t> </a:t>
            </a:r>
            <a:r>
              <a:rPr lang="en-US" sz="2800" dirty="0" err="1">
                <a:solidFill>
                  <a:schemeClr val="bg1"/>
                </a:solidFill>
              </a:rPr>
              <a:t>skor</a:t>
            </a:r>
            <a:r>
              <a:rPr lang="en-US" sz="2800" dirty="0">
                <a:solidFill>
                  <a:schemeClr val="bg1"/>
                </a:solidFill>
              </a:rPr>
              <a:t> </a:t>
            </a:r>
            <a:r>
              <a:rPr lang="en-US" sz="2800" i="1" dirty="0">
                <a:solidFill>
                  <a:schemeClr val="bg1"/>
                </a:solidFill>
              </a:rPr>
              <a:t>mean </a:t>
            </a:r>
            <a:r>
              <a:rPr lang="en-US" sz="2800" dirty="0">
                <a:solidFill>
                  <a:schemeClr val="bg1"/>
                </a:solidFill>
              </a:rPr>
              <a:t>paling </a:t>
            </a:r>
            <a:r>
              <a:rPr lang="en-US" sz="2800" dirty="0" err="1">
                <a:solidFill>
                  <a:schemeClr val="bg1"/>
                </a:solidFill>
              </a:rPr>
              <a:t>rendah</a:t>
            </a:r>
            <a:r>
              <a:rPr lang="en-US" sz="2800" dirty="0">
                <a:solidFill>
                  <a:schemeClr val="bg1"/>
                </a:solidFill>
              </a:rPr>
              <a:t> </a:t>
            </a:r>
            <a:r>
              <a:rPr lang="en-US" sz="2800" dirty="0" err="1">
                <a:solidFill>
                  <a:schemeClr val="bg1"/>
                </a:solidFill>
              </a:rPr>
              <a:t>iaitu</a:t>
            </a:r>
            <a:r>
              <a:rPr lang="en-US" sz="2800" dirty="0">
                <a:solidFill>
                  <a:schemeClr val="bg1"/>
                </a:solidFill>
              </a:rPr>
              <a:t> 3.98 (79.6%). </a:t>
            </a:r>
            <a:endParaRPr lang="en-US" sz="2800" dirty="0" smtClean="0">
              <a:solidFill>
                <a:schemeClr val="bg1"/>
              </a:solidFill>
            </a:endParaRPr>
          </a:p>
          <a:p>
            <a:pPr marL="361950" indent="-361950" algn="just">
              <a:buFont typeface="Wingdings" panose="05000000000000000000" pitchFamily="2" charset="2"/>
              <a:buChar char="q"/>
            </a:pPr>
            <a:r>
              <a:rPr lang="en-US" sz="2800" b="1" dirty="0" err="1" smtClean="0">
                <a:solidFill>
                  <a:schemeClr val="bg1"/>
                </a:solidFill>
              </a:rPr>
              <a:t>Keseluruhan</a:t>
            </a:r>
            <a:r>
              <a:rPr lang="en-US" sz="2800" b="1" dirty="0" smtClean="0">
                <a:solidFill>
                  <a:schemeClr val="bg1"/>
                </a:solidFill>
              </a:rPr>
              <a:t> </a:t>
            </a:r>
            <a:r>
              <a:rPr lang="en-US" sz="2800" b="1" dirty="0" err="1">
                <a:solidFill>
                  <a:schemeClr val="bg1"/>
                </a:solidFill>
              </a:rPr>
              <a:t>skor</a:t>
            </a:r>
            <a:r>
              <a:rPr lang="en-US" sz="2800" b="1" dirty="0">
                <a:solidFill>
                  <a:schemeClr val="bg1"/>
                </a:solidFill>
              </a:rPr>
              <a:t> </a:t>
            </a:r>
            <a:r>
              <a:rPr lang="en-US" sz="2800" b="1" i="1" dirty="0">
                <a:solidFill>
                  <a:schemeClr val="bg1"/>
                </a:solidFill>
              </a:rPr>
              <a:t>mean </a:t>
            </a:r>
            <a:r>
              <a:rPr lang="en-US" sz="2800" b="1" dirty="0" err="1">
                <a:solidFill>
                  <a:schemeClr val="bg1"/>
                </a:solidFill>
              </a:rPr>
              <a:t>bagi</a:t>
            </a:r>
            <a:r>
              <a:rPr lang="en-US" sz="2800" b="1" dirty="0">
                <a:solidFill>
                  <a:schemeClr val="bg1"/>
                </a:solidFill>
              </a:rPr>
              <a:t> </a:t>
            </a:r>
            <a:r>
              <a:rPr lang="en-US" sz="2800" b="1" dirty="0" err="1">
                <a:solidFill>
                  <a:schemeClr val="bg1"/>
                </a:solidFill>
              </a:rPr>
              <a:t>perkhidmatan</a:t>
            </a:r>
            <a:r>
              <a:rPr lang="en-US" sz="2800" b="1" dirty="0">
                <a:solidFill>
                  <a:schemeClr val="bg1"/>
                </a:solidFill>
              </a:rPr>
              <a:t>  </a:t>
            </a:r>
            <a:r>
              <a:rPr lang="en-US" sz="2800" b="1" dirty="0" err="1" smtClean="0">
                <a:solidFill>
                  <a:schemeClr val="bg1"/>
                </a:solidFill>
              </a:rPr>
              <a:t>adalah</a:t>
            </a:r>
            <a:r>
              <a:rPr lang="en-US" sz="2800" b="1" dirty="0" smtClean="0">
                <a:solidFill>
                  <a:schemeClr val="bg1"/>
                </a:solidFill>
              </a:rPr>
              <a:t> </a:t>
            </a:r>
            <a:r>
              <a:rPr lang="en-US" sz="2800" b="1" dirty="0">
                <a:solidFill>
                  <a:schemeClr val="bg1"/>
                </a:solidFill>
              </a:rPr>
              <a:t>4.14 (82.8%).</a:t>
            </a:r>
            <a:r>
              <a:rPr lang="en-US" sz="2800" dirty="0">
                <a:solidFill>
                  <a:schemeClr val="bg1"/>
                </a:solidFill>
              </a:rPr>
              <a:t> </a:t>
            </a:r>
            <a:endParaRPr lang="en-MY" sz="2800" dirty="0">
              <a:solidFill>
                <a:schemeClr val="bg1"/>
              </a:solidFill>
            </a:endParaRPr>
          </a:p>
        </p:txBody>
      </p:sp>
    </p:spTree>
    <p:extLst>
      <p:ext uri="{BB962C8B-B14F-4D97-AF65-F5344CB8AC3E}">
        <p14:creationId xmlns:p14="http://schemas.microsoft.com/office/powerpoint/2010/main" val="3010640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80554" y="207818"/>
            <a:ext cx="11710555" cy="6473537"/>
          </a:xfrm>
          <a:prstGeom prst="rect">
            <a:avLst/>
          </a:prstGeom>
          <a:solidFill>
            <a:schemeClr val="accent3">
              <a:lumMod val="40000"/>
              <a:lumOff val="60000"/>
            </a:schemeClr>
          </a:solidFill>
        </p:spPr>
      </p:pic>
      <p:sp>
        <p:nvSpPr>
          <p:cNvPr id="7" name="TextBox 6"/>
          <p:cNvSpPr txBox="1"/>
          <p:nvPr/>
        </p:nvSpPr>
        <p:spPr>
          <a:xfrm>
            <a:off x="9798627" y="353291"/>
            <a:ext cx="2078181" cy="523220"/>
          </a:xfrm>
          <a:prstGeom prst="rect">
            <a:avLst/>
          </a:prstGeom>
          <a:noFill/>
        </p:spPr>
        <p:txBody>
          <a:bodyPr wrap="square" rtlCol="0">
            <a:spAutoFit/>
          </a:bodyPr>
          <a:lstStyle/>
          <a:p>
            <a:r>
              <a:rPr lang="en-MY" sz="2800" b="1" dirty="0" smtClean="0">
                <a:solidFill>
                  <a:schemeClr val="bg1"/>
                </a:solidFill>
              </a:rPr>
              <a:t>Mean 4.14 </a:t>
            </a:r>
            <a:endParaRPr lang="en-MY" sz="2800" b="1" dirty="0">
              <a:solidFill>
                <a:schemeClr val="bg1"/>
              </a:solidFill>
            </a:endParaRPr>
          </a:p>
        </p:txBody>
      </p:sp>
    </p:spTree>
    <p:extLst>
      <p:ext uri="{BB962C8B-B14F-4D97-AF65-F5344CB8AC3E}">
        <p14:creationId xmlns:p14="http://schemas.microsoft.com/office/powerpoint/2010/main" val="36274387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1" y="2438400"/>
            <a:ext cx="3286124" cy="2377440"/>
          </a:xfrm>
        </p:spPr>
        <p:txBody>
          <a:bodyPr>
            <a:noAutofit/>
          </a:bodyPr>
          <a:lstStyle/>
          <a:p>
            <a:pPr algn="ctr"/>
            <a:r>
              <a:rPr lang="en-MY" dirty="0" smtClean="0">
                <a:solidFill>
                  <a:schemeClr val="tx1"/>
                </a:solidFill>
              </a:rPr>
              <a:t/>
            </a:r>
            <a:br>
              <a:rPr lang="en-MY" dirty="0" smtClean="0">
                <a:solidFill>
                  <a:schemeClr val="tx1"/>
                </a:solidFill>
              </a:rPr>
            </a:br>
            <a:r>
              <a:rPr lang="en-MY" dirty="0">
                <a:solidFill>
                  <a:schemeClr val="tx1"/>
                </a:solidFill>
              </a:rPr>
              <a:t/>
            </a:r>
            <a:br>
              <a:rPr lang="en-MY" dirty="0">
                <a:solidFill>
                  <a:schemeClr val="tx1"/>
                </a:solidFill>
              </a:rPr>
            </a:br>
            <a:r>
              <a:rPr lang="en-MY" dirty="0" smtClean="0">
                <a:solidFill>
                  <a:schemeClr val="tx1"/>
                </a:solidFill>
              </a:rPr>
              <a:t/>
            </a:r>
            <a:br>
              <a:rPr lang="en-MY" dirty="0" smtClean="0">
                <a:solidFill>
                  <a:schemeClr val="tx1"/>
                </a:solidFill>
              </a:rPr>
            </a:br>
            <a:r>
              <a:rPr lang="en-MY" dirty="0">
                <a:solidFill>
                  <a:schemeClr val="tx1"/>
                </a:solidFill>
              </a:rPr>
              <a:t/>
            </a:r>
            <a:br>
              <a:rPr lang="en-MY" dirty="0">
                <a:solidFill>
                  <a:schemeClr val="tx1"/>
                </a:solidFill>
              </a:rPr>
            </a:br>
            <a:r>
              <a:rPr lang="en-MY" b="1" dirty="0" smtClean="0">
                <a:solidFill>
                  <a:schemeClr val="tx1"/>
                </a:solidFill>
              </a:rPr>
              <a:t>TAHAP </a:t>
            </a:r>
            <a:r>
              <a:rPr lang="en-MY" b="1" dirty="0">
                <a:solidFill>
                  <a:schemeClr val="tx1"/>
                </a:solidFill>
              </a:rPr>
              <a:t>KEPUASAN PELANGGAN TERHADAP </a:t>
            </a:r>
            <a:r>
              <a:rPr lang="en-MY" b="1" dirty="0" smtClean="0">
                <a:solidFill>
                  <a:schemeClr val="tx1"/>
                </a:solidFill>
              </a:rPr>
              <a:t>KOLEKSI PERPUSTAKAAN</a:t>
            </a:r>
            <a:endParaRPr lang="en-MY" b="1" dirty="0"/>
          </a:p>
        </p:txBody>
      </p:sp>
      <p:sp>
        <p:nvSpPr>
          <p:cNvPr id="3" name="Content Placeholder 2"/>
          <p:cNvSpPr>
            <a:spLocks noGrp="1"/>
          </p:cNvSpPr>
          <p:nvPr>
            <p:ph idx="1"/>
          </p:nvPr>
        </p:nvSpPr>
        <p:spPr/>
        <p:txBody>
          <a:bodyPr>
            <a:normAutofit/>
          </a:bodyPr>
          <a:lstStyle/>
          <a:p>
            <a:pPr marL="361950" indent="-361950" algn="just">
              <a:buFont typeface="Wingdings" panose="05000000000000000000" pitchFamily="2" charset="2"/>
              <a:buChar char="q"/>
            </a:pPr>
            <a:r>
              <a:rPr lang="en-US" sz="2800" dirty="0" err="1">
                <a:solidFill>
                  <a:schemeClr val="bg1"/>
                </a:solidFill>
              </a:rPr>
              <a:t>Skor</a:t>
            </a:r>
            <a:r>
              <a:rPr lang="en-US" sz="2800" dirty="0">
                <a:solidFill>
                  <a:schemeClr val="bg1"/>
                </a:solidFill>
              </a:rPr>
              <a:t> </a:t>
            </a:r>
            <a:r>
              <a:rPr lang="en-US" sz="2800" i="1" dirty="0">
                <a:solidFill>
                  <a:schemeClr val="bg1"/>
                </a:solidFill>
              </a:rPr>
              <a:t>mean </a:t>
            </a:r>
            <a:r>
              <a:rPr lang="en-US" sz="2800" dirty="0" err="1">
                <a:solidFill>
                  <a:schemeClr val="bg1"/>
                </a:solidFill>
              </a:rPr>
              <a:t>untuk</a:t>
            </a:r>
            <a:r>
              <a:rPr lang="en-US" sz="2800" dirty="0">
                <a:solidFill>
                  <a:schemeClr val="bg1"/>
                </a:solidFill>
              </a:rPr>
              <a:t> </a:t>
            </a:r>
            <a:r>
              <a:rPr lang="en-US" sz="2800" dirty="0" err="1">
                <a:solidFill>
                  <a:schemeClr val="bg1"/>
                </a:solidFill>
              </a:rPr>
              <a:t>koleksi</a:t>
            </a:r>
            <a:r>
              <a:rPr lang="en-US" sz="2800" dirty="0">
                <a:solidFill>
                  <a:schemeClr val="bg1"/>
                </a:solidFill>
              </a:rPr>
              <a:t> </a:t>
            </a:r>
            <a:r>
              <a:rPr lang="en-US" sz="2800" dirty="0" err="1">
                <a:solidFill>
                  <a:schemeClr val="bg1"/>
                </a:solidFill>
              </a:rPr>
              <a:t>perpustakaan</a:t>
            </a:r>
            <a:r>
              <a:rPr lang="en-US" sz="2800" dirty="0">
                <a:solidFill>
                  <a:schemeClr val="bg1"/>
                </a:solidFill>
              </a:rPr>
              <a:t> </a:t>
            </a:r>
            <a:r>
              <a:rPr lang="en-US" sz="2800" dirty="0" err="1">
                <a:solidFill>
                  <a:schemeClr val="bg1"/>
                </a:solidFill>
              </a:rPr>
              <a:t>adalah</a:t>
            </a:r>
            <a:r>
              <a:rPr lang="en-US" sz="2800" dirty="0">
                <a:solidFill>
                  <a:schemeClr val="bg1"/>
                </a:solidFill>
              </a:rPr>
              <a:t> </a:t>
            </a:r>
            <a:r>
              <a:rPr lang="en-US" sz="2800" dirty="0" err="1">
                <a:solidFill>
                  <a:schemeClr val="bg1"/>
                </a:solidFill>
              </a:rPr>
              <a:t>antara</a:t>
            </a:r>
            <a:r>
              <a:rPr lang="en-US" sz="2800" dirty="0">
                <a:solidFill>
                  <a:schemeClr val="bg1"/>
                </a:solidFill>
              </a:rPr>
              <a:t> </a:t>
            </a:r>
            <a:r>
              <a:rPr lang="en-US" sz="2800" i="1" dirty="0">
                <a:solidFill>
                  <a:schemeClr val="bg1"/>
                </a:solidFill>
              </a:rPr>
              <a:t>mean</a:t>
            </a:r>
            <a:r>
              <a:rPr lang="en-US" sz="2800" dirty="0">
                <a:solidFill>
                  <a:schemeClr val="bg1"/>
                </a:solidFill>
              </a:rPr>
              <a:t> 3.89 </a:t>
            </a:r>
            <a:r>
              <a:rPr lang="en-US" sz="2800" dirty="0" err="1">
                <a:solidFill>
                  <a:schemeClr val="bg1"/>
                </a:solidFill>
              </a:rPr>
              <a:t>sehingga</a:t>
            </a:r>
            <a:r>
              <a:rPr lang="en-US" sz="2800" dirty="0">
                <a:solidFill>
                  <a:schemeClr val="bg1"/>
                </a:solidFill>
              </a:rPr>
              <a:t> </a:t>
            </a:r>
            <a:r>
              <a:rPr lang="en-US" sz="2800" i="1" dirty="0">
                <a:solidFill>
                  <a:schemeClr val="bg1"/>
                </a:solidFill>
              </a:rPr>
              <a:t>mean  </a:t>
            </a:r>
            <a:r>
              <a:rPr lang="en-US" sz="2800" dirty="0">
                <a:solidFill>
                  <a:schemeClr val="bg1"/>
                </a:solidFill>
              </a:rPr>
              <a:t>4.08</a:t>
            </a:r>
            <a:r>
              <a:rPr lang="en-US" sz="2800" dirty="0" smtClean="0">
                <a:solidFill>
                  <a:schemeClr val="bg1"/>
                </a:solidFill>
              </a:rPr>
              <a:t>.</a:t>
            </a:r>
          </a:p>
          <a:p>
            <a:pPr marL="361950" indent="-361950" algn="just">
              <a:buFont typeface="Wingdings" panose="05000000000000000000" pitchFamily="2" charset="2"/>
              <a:buChar char="q"/>
            </a:pPr>
            <a:r>
              <a:rPr lang="en-US" sz="2800" dirty="0" smtClean="0">
                <a:solidFill>
                  <a:schemeClr val="bg1"/>
                </a:solidFill>
              </a:rPr>
              <a:t>Koleksi </a:t>
            </a:r>
            <a:r>
              <a:rPr lang="en-US" sz="2800" dirty="0" err="1">
                <a:solidFill>
                  <a:schemeClr val="bg1"/>
                </a:solidFill>
              </a:rPr>
              <a:t>perpustakaan</a:t>
            </a:r>
            <a:r>
              <a:rPr lang="en-US" sz="2800" dirty="0">
                <a:solidFill>
                  <a:schemeClr val="bg1"/>
                </a:solidFill>
              </a:rPr>
              <a:t> </a:t>
            </a:r>
            <a:r>
              <a:rPr lang="en-US" sz="2800" dirty="0" err="1">
                <a:solidFill>
                  <a:schemeClr val="bg1"/>
                </a:solidFill>
              </a:rPr>
              <a:t>memenuhi</a:t>
            </a:r>
            <a:r>
              <a:rPr lang="en-US" sz="2800" dirty="0">
                <a:solidFill>
                  <a:schemeClr val="bg1"/>
                </a:solidFill>
              </a:rPr>
              <a:t> </a:t>
            </a:r>
            <a:r>
              <a:rPr lang="en-US" sz="2800" dirty="0" err="1">
                <a:solidFill>
                  <a:schemeClr val="bg1"/>
                </a:solidFill>
              </a:rPr>
              <a:t>keperluan</a:t>
            </a:r>
            <a:r>
              <a:rPr lang="en-US" sz="2800" dirty="0">
                <a:solidFill>
                  <a:schemeClr val="bg1"/>
                </a:solidFill>
              </a:rPr>
              <a:t> </a:t>
            </a:r>
            <a:r>
              <a:rPr lang="en-US" sz="2800" dirty="0" err="1">
                <a:solidFill>
                  <a:schemeClr val="bg1"/>
                </a:solidFill>
              </a:rPr>
              <a:t>pengajaran</a:t>
            </a:r>
            <a:r>
              <a:rPr lang="en-US" sz="2800" dirty="0">
                <a:solidFill>
                  <a:schemeClr val="bg1"/>
                </a:solidFill>
              </a:rPr>
              <a:t>, </a:t>
            </a:r>
            <a:r>
              <a:rPr lang="en-US" sz="2800" dirty="0" err="1">
                <a:solidFill>
                  <a:schemeClr val="bg1"/>
                </a:solidFill>
              </a:rPr>
              <a:t>pembelajaran</a:t>
            </a:r>
            <a:r>
              <a:rPr lang="en-US" sz="2800" dirty="0">
                <a:solidFill>
                  <a:schemeClr val="bg1"/>
                </a:solidFill>
              </a:rPr>
              <a:t> </a:t>
            </a:r>
            <a:r>
              <a:rPr lang="en-US" sz="2800" dirty="0" err="1">
                <a:solidFill>
                  <a:schemeClr val="bg1"/>
                </a:solidFill>
              </a:rPr>
              <a:t>dan</a:t>
            </a:r>
            <a:r>
              <a:rPr lang="en-US" sz="2800" dirty="0">
                <a:solidFill>
                  <a:schemeClr val="bg1"/>
                </a:solidFill>
              </a:rPr>
              <a:t> </a:t>
            </a:r>
            <a:r>
              <a:rPr lang="en-US" sz="2800" dirty="0" err="1">
                <a:solidFill>
                  <a:schemeClr val="bg1"/>
                </a:solidFill>
              </a:rPr>
              <a:t>penyelidikan</a:t>
            </a:r>
            <a:r>
              <a:rPr lang="en-US" sz="2800" dirty="0">
                <a:solidFill>
                  <a:schemeClr val="bg1"/>
                </a:solidFill>
              </a:rPr>
              <a:t> </a:t>
            </a:r>
            <a:r>
              <a:rPr lang="en-US" sz="2800" dirty="0" err="1">
                <a:solidFill>
                  <a:schemeClr val="bg1"/>
                </a:solidFill>
              </a:rPr>
              <a:t>mendapat</a:t>
            </a:r>
            <a:r>
              <a:rPr lang="en-US" sz="2800" dirty="0">
                <a:solidFill>
                  <a:schemeClr val="bg1"/>
                </a:solidFill>
              </a:rPr>
              <a:t> </a:t>
            </a:r>
            <a:r>
              <a:rPr lang="en-US" sz="2800" dirty="0" err="1">
                <a:solidFill>
                  <a:schemeClr val="bg1"/>
                </a:solidFill>
              </a:rPr>
              <a:t>skor</a:t>
            </a:r>
            <a:r>
              <a:rPr lang="en-US" sz="2800" dirty="0">
                <a:solidFill>
                  <a:schemeClr val="bg1"/>
                </a:solidFill>
              </a:rPr>
              <a:t> mean yang paling </a:t>
            </a:r>
            <a:r>
              <a:rPr lang="en-US" sz="2800" dirty="0" err="1">
                <a:solidFill>
                  <a:schemeClr val="bg1"/>
                </a:solidFill>
              </a:rPr>
              <a:t>tinggi</a:t>
            </a:r>
            <a:r>
              <a:rPr lang="en-US" sz="2800" dirty="0">
                <a:solidFill>
                  <a:schemeClr val="bg1"/>
                </a:solidFill>
              </a:rPr>
              <a:t> </a:t>
            </a:r>
            <a:r>
              <a:rPr lang="en-US" sz="2800" dirty="0" err="1">
                <a:solidFill>
                  <a:schemeClr val="bg1"/>
                </a:solidFill>
              </a:rPr>
              <a:t>iaitu</a:t>
            </a:r>
            <a:r>
              <a:rPr lang="en-US" sz="2800" dirty="0">
                <a:solidFill>
                  <a:schemeClr val="bg1"/>
                </a:solidFill>
              </a:rPr>
              <a:t> 4.08 (81.6</a:t>
            </a:r>
            <a:r>
              <a:rPr lang="en-US" sz="2800" dirty="0" smtClean="0">
                <a:solidFill>
                  <a:schemeClr val="bg1"/>
                </a:solidFill>
              </a:rPr>
              <a:t>%).</a:t>
            </a:r>
          </a:p>
          <a:p>
            <a:pPr marL="361950" indent="-361950" algn="just">
              <a:buFont typeface="Wingdings" panose="05000000000000000000" pitchFamily="2" charset="2"/>
              <a:buChar char="q"/>
            </a:pPr>
            <a:r>
              <a:rPr lang="en-US" sz="2800" dirty="0" err="1" smtClean="0">
                <a:solidFill>
                  <a:schemeClr val="bg1"/>
                </a:solidFill>
              </a:rPr>
              <a:t>koleksi</a:t>
            </a:r>
            <a:r>
              <a:rPr lang="en-US" sz="2800" dirty="0" smtClean="0">
                <a:solidFill>
                  <a:schemeClr val="bg1"/>
                </a:solidFill>
              </a:rPr>
              <a:t> </a:t>
            </a:r>
            <a:r>
              <a:rPr lang="en-US" sz="2800" dirty="0" err="1" smtClean="0">
                <a:solidFill>
                  <a:schemeClr val="bg1"/>
                </a:solidFill>
              </a:rPr>
              <a:t>perpustakaan</a:t>
            </a:r>
            <a:r>
              <a:rPr lang="en-US" sz="2800" dirty="0" smtClean="0">
                <a:solidFill>
                  <a:schemeClr val="bg1"/>
                </a:solidFill>
              </a:rPr>
              <a:t> </a:t>
            </a:r>
            <a:r>
              <a:rPr lang="en-US" sz="2800" dirty="0" err="1" smtClean="0">
                <a:solidFill>
                  <a:schemeClr val="bg1"/>
                </a:solidFill>
              </a:rPr>
              <a:t>adalah</a:t>
            </a:r>
            <a:r>
              <a:rPr lang="en-US" sz="2800" dirty="0" smtClean="0">
                <a:solidFill>
                  <a:schemeClr val="bg1"/>
                </a:solidFill>
              </a:rPr>
              <a:t> </a:t>
            </a:r>
            <a:r>
              <a:rPr lang="en-US" sz="2800" dirty="0" err="1" smtClean="0">
                <a:solidFill>
                  <a:schemeClr val="bg1"/>
                </a:solidFill>
              </a:rPr>
              <a:t>terkini</a:t>
            </a:r>
            <a:r>
              <a:rPr lang="en-US" sz="2800" dirty="0" smtClean="0">
                <a:solidFill>
                  <a:schemeClr val="bg1"/>
                </a:solidFill>
              </a:rPr>
              <a:t> </a:t>
            </a:r>
            <a:r>
              <a:rPr lang="en-US" sz="2800" dirty="0" err="1" smtClean="0">
                <a:solidFill>
                  <a:schemeClr val="bg1"/>
                </a:solidFill>
              </a:rPr>
              <a:t>mendapat</a:t>
            </a:r>
            <a:r>
              <a:rPr lang="en-US" sz="2800" dirty="0" smtClean="0">
                <a:solidFill>
                  <a:schemeClr val="bg1"/>
                </a:solidFill>
              </a:rPr>
              <a:t> </a:t>
            </a:r>
            <a:r>
              <a:rPr lang="en-US" sz="2800" dirty="0" err="1" smtClean="0">
                <a:solidFill>
                  <a:schemeClr val="bg1"/>
                </a:solidFill>
              </a:rPr>
              <a:t>skor</a:t>
            </a:r>
            <a:r>
              <a:rPr lang="en-US" sz="2800" dirty="0" smtClean="0">
                <a:solidFill>
                  <a:schemeClr val="bg1"/>
                </a:solidFill>
              </a:rPr>
              <a:t> </a:t>
            </a:r>
            <a:r>
              <a:rPr lang="en-US" sz="2800" i="1" dirty="0" smtClean="0">
                <a:solidFill>
                  <a:schemeClr val="bg1"/>
                </a:solidFill>
              </a:rPr>
              <a:t>mean </a:t>
            </a:r>
            <a:r>
              <a:rPr lang="en-US" sz="2800" dirty="0" smtClean="0">
                <a:solidFill>
                  <a:schemeClr val="bg1"/>
                </a:solidFill>
              </a:rPr>
              <a:t>paling </a:t>
            </a:r>
            <a:r>
              <a:rPr lang="en-US" sz="2800" dirty="0" err="1" smtClean="0">
                <a:solidFill>
                  <a:schemeClr val="bg1"/>
                </a:solidFill>
              </a:rPr>
              <a:t>rendah</a:t>
            </a:r>
            <a:r>
              <a:rPr lang="en-US" sz="2800" dirty="0" smtClean="0">
                <a:solidFill>
                  <a:schemeClr val="bg1"/>
                </a:solidFill>
              </a:rPr>
              <a:t> </a:t>
            </a:r>
            <a:r>
              <a:rPr lang="en-US" sz="2800" dirty="0" err="1" smtClean="0">
                <a:solidFill>
                  <a:schemeClr val="bg1"/>
                </a:solidFill>
              </a:rPr>
              <a:t>iaitu</a:t>
            </a:r>
            <a:r>
              <a:rPr lang="en-US" sz="2800" dirty="0" smtClean="0">
                <a:solidFill>
                  <a:schemeClr val="bg1"/>
                </a:solidFill>
              </a:rPr>
              <a:t> </a:t>
            </a:r>
            <a:r>
              <a:rPr lang="en-US" sz="2800" dirty="0">
                <a:solidFill>
                  <a:schemeClr val="bg1"/>
                </a:solidFill>
              </a:rPr>
              <a:t>3.89 (77.8%). </a:t>
            </a:r>
            <a:endParaRPr lang="en-US" sz="2800" dirty="0" smtClean="0">
              <a:solidFill>
                <a:schemeClr val="bg1"/>
              </a:solidFill>
            </a:endParaRPr>
          </a:p>
          <a:p>
            <a:pPr marL="361950" indent="-361950" algn="just">
              <a:buFont typeface="Wingdings" panose="05000000000000000000" pitchFamily="2" charset="2"/>
              <a:buChar char="q"/>
            </a:pPr>
            <a:r>
              <a:rPr lang="en-US" sz="2800" b="1" dirty="0" err="1" smtClean="0">
                <a:solidFill>
                  <a:schemeClr val="bg1"/>
                </a:solidFill>
              </a:rPr>
              <a:t>Keseluruhan</a:t>
            </a:r>
            <a:r>
              <a:rPr lang="en-US" sz="2800" b="1" dirty="0" smtClean="0">
                <a:solidFill>
                  <a:schemeClr val="bg1"/>
                </a:solidFill>
              </a:rPr>
              <a:t> </a:t>
            </a:r>
            <a:r>
              <a:rPr lang="en-US" sz="2800" b="1" dirty="0" err="1">
                <a:solidFill>
                  <a:schemeClr val="bg1"/>
                </a:solidFill>
              </a:rPr>
              <a:t>skor</a:t>
            </a:r>
            <a:r>
              <a:rPr lang="en-US" sz="2800" b="1" dirty="0">
                <a:solidFill>
                  <a:schemeClr val="bg1"/>
                </a:solidFill>
              </a:rPr>
              <a:t> </a:t>
            </a:r>
            <a:r>
              <a:rPr lang="en-US" sz="2800" b="1" i="1" dirty="0">
                <a:solidFill>
                  <a:schemeClr val="bg1"/>
                </a:solidFill>
              </a:rPr>
              <a:t>mean </a:t>
            </a:r>
            <a:r>
              <a:rPr lang="en-US" sz="2800" b="1" dirty="0" err="1">
                <a:solidFill>
                  <a:schemeClr val="bg1"/>
                </a:solidFill>
              </a:rPr>
              <a:t>bagi</a:t>
            </a:r>
            <a:r>
              <a:rPr lang="en-US" sz="2800" b="1" dirty="0">
                <a:solidFill>
                  <a:schemeClr val="bg1"/>
                </a:solidFill>
              </a:rPr>
              <a:t> </a:t>
            </a:r>
            <a:r>
              <a:rPr lang="en-US" sz="2800" b="1" dirty="0" err="1">
                <a:solidFill>
                  <a:schemeClr val="bg1"/>
                </a:solidFill>
              </a:rPr>
              <a:t>koleksi</a:t>
            </a:r>
            <a:r>
              <a:rPr lang="en-US" sz="2800" b="1" dirty="0">
                <a:solidFill>
                  <a:schemeClr val="bg1"/>
                </a:solidFill>
              </a:rPr>
              <a:t> </a:t>
            </a:r>
            <a:r>
              <a:rPr lang="en-US" sz="2800" b="1" dirty="0" err="1">
                <a:solidFill>
                  <a:schemeClr val="bg1"/>
                </a:solidFill>
              </a:rPr>
              <a:t>perpustakaan</a:t>
            </a:r>
            <a:r>
              <a:rPr lang="en-US" sz="2800" b="1" dirty="0">
                <a:solidFill>
                  <a:schemeClr val="bg1"/>
                </a:solidFill>
              </a:rPr>
              <a:t>  </a:t>
            </a:r>
            <a:r>
              <a:rPr lang="en-US" sz="2800" b="1" dirty="0" err="1">
                <a:solidFill>
                  <a:schemeClr val="bg1"/>
                </a:solidFill>
              </a:rPr>
              <a:t>adalah</a:t>
            </a:r>
            <a:r>
              <a:rPr lang="en-US" sz="2800" b="1" dirty="0">
                <a:solidFill>
                  <a:schemeClr val="bg1"/>
                </a:solidFill>
              </a:rPr>
              <a:t> 3.97  (79.4%) </a:t>
            </a:r>
            <a:r>
              <a:rPr lang="en-US" sz="2800" b="1" dirty="0" smtClean="0"/>
              <a:t>.</a:t>
            </a:r>
            <a:r>
              <a:rPr lang="en-US" sz="2800" dirty="0" smtClean="0"/>
              <a:t> </a:t>
            </a:r>
            <a:endParaRPr lang="en-MY" sz="2800" dirty="0"/>
          </a:p>
        </p:txBody>
      </p:sp>
    </p:spTree>
    <p:extLst>
      <p:ext uri="{BB962C8B-B14F-4D97-AF65-F5344CB8AC3E}">
        <p14:creationId xmlns:p14="http://schemas.microsoft.com/office/powerpoint/2010/main" val="459648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2330659421"/>
              </p:ext>
            </p:extLst>
          </p:nvPr>
        </p:nvGraphicFramePr>
        <p:xfrm>
          <a:off x="509155" y="412432"/>
          <a:ext cx="11242963" cy="591216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9075420" y="412432"/>
            <a:ext cx="1988820" cy="954107"/>
          </a:xfrm>
          <a:prstGeom prst="rect">
            <a:avLst/>
          </a:prstGeom>
          <a:noFill/>
        </p:spPr>
        <p:txBody>
          <a:bodyPr wrap="square" rtlCol="0">
            <a:spAutoFit/>
          </a:bodyPr>
          <a:lstStyle/>
          <a:p>
            <a:r>
              <a:rPr lang="en-MY" sz="2800" b="1" dirty="0" smtClean="0">
                <a:solidFill>
                  <a:schemeClr val="bg1"/>
                </a:solidFill>
              </a:rPr>
              <a:t>Mean </a:t>
            </a:r>
            <a:r>
              <a:rPr lang="en-US" sz="2800" b="1" dirty="0">
                <a:solidFill>
                  <a:schemeClr val="bg1"/>
                </a:solidFill>
              </a:rPr>
              <a:t>3.97</a:t>
            </a:r>
            <a:endParaRPr lang="ms-MY" sz="2800" dirty="0">
              <a:solidFill>
                <a:schemeClr val="bg1"/>
              </a:solidFill>
            </a:endParaRPr>
          </a:p>
          <a:p>
            <a:endParaRPr lang="en-MY" sz="2800" b="1" dirty="0"/>
          </a:p>
        </p:txBody>
      </p:sp>
    </p:spTree>
    <p:extLst>
      <p:ext uri="{BB962C8B-B14F-4D97-AF65-F5344CB8AC3E}">
        <p14:creationId xmlns:p14="http://schemas.microsoft.com/office/powerpoint/2010/main" val="1179709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 y="1123836"/>
            <a:ext cx="3181350" cy="4601183"/>
          </a:xfrm>
        </p:spPr>
        <p:txBody>
          <a:bodyPr>
            <a:normAutofit/>
          </a:bodyPr>
          <a:lstStyle/>
          <a:p>
            <a:pPr algn="ctr"/>
            <a:r>
              <a:rPr lang="en-MY" sz="3200" b="1" dirty="0">
                <a:solidFill>
                  <a:schemeClr val="tx1"/>
                </a:solidFill>
              </a:rPr>
              <a:t>TAHAP KEPUASAN PELANGGAN TERHADAP </a:t>
            </a:r>
            <a:r>
              <a:rPr lang="en-MY" sz="3200" b="1" dirty="0" smtClean="0">
                <a:solidFill>
                  <a:schemeClr val="tx1"/>
                </a:solidFill>
              </a:rPr>
              <a:t>KEMUDAHA N PERPUSTAKAAN</a:t>
            </a:r>
            <a:endParaRPr lang="en-MY" sz="3200" b="1" dirty="0"/>
          </a:p>
        </p:txBody>
      </p:sp>
      <p:sp>
        <p:nvSpPr>
          <p:cNvPr id="3" name="Content Placeholder 2"/>
          <p:cNvSpPr>
            <a:spLocks noGrp="1"/>
          </p:cNvSpPr>
          <p:nvPr>
            <p:ph idx="1"/>
          </p:nvPr>
        </p:nvSpPr>
        <p:spPr/>
        <p:txBody>
          <a:bodyPr>
            <a:normAutofit lnSpcReduction="10000"/>
          </a:bodyPr>
          <a:lstStyle/>
          <a:p>
            <a:pPr marL="361950" indent="-361950" algn="just">
              <a:buFont typeface="Wingdings" panose="05000000000000000000" pitchFamily="2" charset="2"/>
              <a:buChar char="q"/>
            </a:pPr>
            <a:r>
              <a:rPr lang="en-US" sz="2800" dirty="0" err="1">
                <a:solidFill>
                  <a:schemeClr val="bg1"/>
                </a:solidFill>
              </a:rPr>
              <a:t>Skor</a:t>
            </a:r>
            <a:r>
              <a:rPr lang="en-US" sz="2800" dirty="0">
                <a:solidFill>
                  <a:schemeClr val="bg1"/>
                </a:solidFill>
              </a:rPr>
              <a:t> </a:t>
            </a:r>
            <a:r>
              <a:rPr lang="en-US" sz="2800" i="1" dirty="0">
                <a:solidFill>
                  <a:schemeClr val="bg1"/>
                </a:solidFill>
              </a:rPr>
              <a:t>mean </a:t>
            </a:r>
            <a:r>
              <a:rPr lang="en-US" sz="2800" dirty="0" err="1">
                <a:solidFill>
                  <a:schemeClr val="bg1"/>
                </a:solidFill>
              </a:rPr>
              <a:t>untuk</a:t>
            </a:r>
            <a:r>
              <a:rPr lang="en-US" sz="2800" dirty="0">
                <a:solidFill>
                  <a:schemeClr val="bg1"/>
                </a:solidFill>
              </a:rPr>
              <a:t> </a:t>
            </a:r>
            <a:r>
              <a:rPr lang="en-US" sz="2800" dirty="0" err="1">
                <a:solidFill>
                  <a:schemeClr val="bg1"/>
                </a:solidFill>
              </a:rPr>
              <a:t>kemudahan</a:t>
            </a:r>
            <a:r>
              <a:rPr lang="en-US" sz="2800" dirty="0">
                <a:solidFill>
                  <a:schemeClr val="bg1"/>
                </a:solidFill>
              </a:rPr>
              <a:t> &amp; </a:t>
            </a:r>
            <a:r>
              <a:rPr lang="en-US" sz="2800" dirty="0" err="1">
                <a:solidFill>
                  <a:schemeClr val="bg1"/>
                </a:solidFill>
              </a:rPr>
              <a:t>persekitaran</a:t>
            </a:r>
            <a:r>
              <a:rPr lang="en-US" sz="2800" dirty="0">
                <a:solidFill>
                  <a:schemeClr val="bg1"/>
                </a:solidFill>
              </a:rPr>
              <a:t> </a:t>
            </a:r>
            <a:r>
              <a:rPr lang="en-US" sz="2800" dirty="0" err="1">
                <a:solidFill>
                  <a:schemeClr val="bg1"/>
                </a:solidFill>
              </a:rPr>
              <a:t>perpustakaan</a:t>
            </a:r>
            <a:r>
              <a:rPr lang="en-US" sz="2800" dirty="0">
                <a:solidFill>
                  <a:schemeClr val="bg1"/>
                </a:solidFill>
              </a:rPr>
              <a:t> </a:t>
            </a:r>
            <a:r>
              <a:rPr lang="en-US" sz="2800" dirty="0" err="1">
                <a:solidFill>
                  <a:schemeClr val="bg1"/>
                </a:solidFill>
              </a:rPr>
              <a:t>adalah</a:t>
            </a:r>
            <a:r>
              <a:rPr lang="en-US" sz="2800" dirty="0">
                <a:solidFill>
                  <a:schemeClr val="bg1"/>
                </a:solidFill>
              </a:rPr>
              <a:t> </a:t>
            </a:r>
            <a:r>
              <a:rPr lang="en-US" sz="2800" dirty="0" err="1">
                <a:solidFill>
                  <a:schemeClr val="bg1"/>
                </a:solidFill>
              </a:rPr>
              <a:t>antara</a:t>
            </a:r>
            <a:r>
              <a:rPr lang="en-US" sz="2800" dirty="0">
                <a:solidFill>
                  <a:schemeClr val="bg1"/>
                </a:solidFill>
              </a:rPr>
              <a:t> </a:t>
            </a:r>
            <a:r>
              <a:rPr lang="en-US" sz="2800" i="1" dirty="0" smtClean="0">
                <a:solidFill>
                  <a:schemeClr val="bg1"/>
                </a:solidFill>
              </a:rPr>
              <a:t>mean</a:t>
            </a:r>
            <a:r>
              <a:rPr lang="en-US" sz="2800" dirty="0" smtClean="0">
                <a:solidFill>
                  <a:schemeClr val="bg1"/>
                </a:solidFill>
              </a:rPr>
              <a:t> </a:t>
            </a:r>
            <a:r>
              <a:rPr lang="en-US" sz="2800" dirty="0">
                <a:solidFill>
                  <a:schemeClr val="bg1"/>
                </a:solidFill>
              </a:rPr>
              <a:t>4.03 – 4.43. </a:t>
            </a:r>
            <a:endParaRPr lang="en-US" sz="2800" dirty="0" smtClean="0">
              <a:solidFill>
                <a:schemeClr val="bg1"/>
              </a:solidFill>
            </a:endParaRPr>
          </a:p>
          <a:p>
            <a:pPr marL="361950" indent="-361950" algn="just">
              <a:buFont typeface="Wingdings" panose="05000000000000000000" pitchFamily="2" charset="2"/>
              <a:buChar char="q"/>
            </a:pPr>
            <a:r>
              <a:rPr lang="en-US" sz="2800" dirty="0" smtClean="0">
                <a:solidFill>
                  <a:schemeClr val="bg1"/>
                </a:solidFill>
              </a:rPr>
              <a:t> </a:t>
            </a:r>
            <a:r>
              <a:rPr lang="en-US" sz="2800" dirty="0" err="1">
                <a:solidFill>
                  <a:schemeClr val="bg1"/>
                </a:solidFill>
              </a:rPr>
              <a:t>Ruang</a:t>
            </a:r>
            <a:r>
              <a:rPr lang="en-US" sz="2800" dirty="0">
                <a:solidFill>
                  <a:schemeClr val="bg1"/>
                </a:solidFill>
              </a:rPr>
              <a:t> yang </a:t>
            </a:r>
            <a:r>
              <a:rPr lang="en-US" sz="2800" dirty="0" err="1">
                <a:solidFill>
                  <a:schemeClr val="bg1"/>
                </a:solidFill>
              </a:rPr>
              <a:t>selesa</a:t>
            </a:r>
            <a:r>
              <a:rPr lang="en-US" sz="2800" dirty="0">
                <a:solidFill>
                  <a:schemeClr val="bg1"/>
                </a:solidFill>
              </a:rPr>
              <a:t> </a:t>
            </a:r>
            <a:r>
              <a:rPr lang="en-US" sz="2800" dirty="0" err="1">
                <a:solidFill>
                  <a:schemeClr val="bg1"/>
                </a:solidFill>
              </a:rPr>
              <a:t>dan</a:t>
            </a:r>
            <a:r>
              <a:rPr lang="en-US" sz="2800" dirty="0">
                <a:solidFill>
                  <a:schemeClr val="bg1"/>
                </a:solidFill>
              </a:rPr>
              <a:t> </a:t>
            </a:r>
            <a:r>
              <a:rPr lang="en-US" sz="2800" dirty="0" err="1">
                <a:solidFill>
                  <a:schemeClr val="bg1"/>
                </a:solidFill>
              </a:rPr>
              <a:t>kondusif</a:t>
            </a:r>
            <a:r>
              <a:rPr lang="en-US" sz="2800" dirty="0">
                <a:solidFill>
                  <a:schemeClr val="bg1"/>
                </a:solidFill>
              </a:rPr>
              <a:t> (</a:t>
            </a:r>
            <a:r>
              <a:rPr lang="en-US" sz="2800" dirty="0" err="1">
                <a:solidFill>
                  <a:schemeClr val="bg1"/>
                </a:solidFill>
              </a:rPr>
              <a:t>kebersihan</a:t>
            </a:r>
            <a:r>
              <a:rPr lang="en-US" sz="2800" dirty="0">
                <a:solidFill>
                  <a:schemeClr val="bg1"/>
                </a:solidFill>
              </a:rPr>
              <a:t>, </a:t>
            </a:r>
            <a:r>
              <a:rPr lang="en-US" sz="2800" dirty="0" err="1">
                <a:solidFill>
                  <a:schemeClr val="bg1"/>
                </a:solidFill>
              </a:rPr>
              <a:t>susun</a:t>
            </a:r>
            <a:r>
              <a:rPr lang="en-US" sz="2800" dirty="0">
                <a:solidFill>
                  <a:schemeClr val="bg1"/>
                </a:solidFill>
              </a:rPr>
              <a:t> </a:t>
            </a:r>
            <a:r>
              <a:rPr lang="en-US" sz="2800" dirty="0" err="1">
                <a:solidFill>
                  <a:schemeClr val="bg1"/>
                </a:solidFill>
              </a:rPr>
              <a:t>atur</a:t>
            </a:r>
            <a:r>
              <a:rPr lang="en-US" sz="2800" dirty="0">
                <a:solidFill>
                  <a:schemeClr val="bg1"/>
                </a:solidFill>
              </a:rPr>
              <a:t> </a:t>
            </a:r>
            <a:r>
              <a:rPr lang="en-US" sz="2800" dirty="0" err="1">
                <a:solidFill>
                  <a:schemeClr val="bg1"/>
                </a:solidFill>
              </a:rPr>
              <a:t>perabot</a:t>
            </a:r>
            <a:r>
              <a:rPr lang="en-US" sz="2800" dirty="0">
                <a:solidFill>
                  <a:schemeClr val="bg1"/>
                </a:solidFill>
              </a:rPr>
              <a:t>, </a:t>
            </a:r>
            <a:r>
              <a:rPr lang="en-US" sz="2800" dirty="0" err="1">
                <a:solidFill>
                  <a:schemeClr val="bg1"/>
                </a:solidFill>
              </a:rPr>
              <a:t>suhu</a:t>
            </a:r>
            <a:r>
              <a:rPr lang="en-US" sz="2800" dirty="0">
                <a:solidFill>
                  <a:schemeClr val="bg1"/>
                </a:solidFill>
              </a:rPr>
              <a:t> </a:t>
            </a:r>
            <a:r>
              <a:rPr lang="en-US" sz="2800" dirty="0" err="1">
                <a:solidFill>
                  <a:schemeClr val="bg1"/>
                </a:solidFill>
              </a:rPr>
              <a:t>dan</a:t>
            </a:r>
            <a:r>
              <a:rPr lang="en-US" sz="2800" dirty="0">
                <a:solidFill>
                  <a:schemeClr val="bg1"/>
                </a:solidFill>
              </a:rPr>
              <a:t> </a:t>
            </a:r>
            <a:r>
              <a:rPr lang="en-US" sz="2800" dirty="0" err="1">
                <a:solidFill>
                  <a:schemeClr val="bg1"/>
                </a:solidFill>
              </a:rPr>
              <a:t>pencahayaan</a:t>
            </a:r>
            <a:r>
              <a:rPr lang="en-US" sz="2800" dirty="0" smtClean="0">
                <a:solidFill>
                  <a:schemeClr val="bg1"/>
                </a:solidFill>
              </a:rPr>
              <a:t>) </a:t>
            </a:r>
            <a:r>
              <a:rPr lang="en-US" sz="2800" dirty="0" err="1" smtClean="0">
                <a:solidFill>
                  <a:schemeClr val="bg1"/>
                </a:solidFill>
              </a:rPr>
              <a:t>mendapat</a:t>
            </a:r>
            <a:r>
              <a:rPr lang="en-US" sz="2800" dirty="0" smtClean="0">
                <a:solidFill>
                  <a:schemeClr val="bg1"/>
                </a:solidFill>
              </a:rPr>
              <a:t> </a:t>
            </a:r>
            <a:r>
              <a:rPr lang="en-US" sz="2800" dirty="0" err="1">
                <a:solidFill>
                  <a:schemeClr val="bg1"/>
                </a:solidFill>
              </a:rPr>
              <a:t>skor</a:t>
            </a:r>
            <a:r>
              <a:rPr lang="en-US" sz="2800" dirty="0">
                <a:solidFill>
                  <a:schemeClr val="bg1"/>
                </a:solidFill>
              </a:rPr>
              <a:t> mean yang paling </a:t>
            </a:r>
            <a:r>
              <a:rPr lang="en-US" sz="2800" dirty="0" err="1">
                <a:solidFill>
                  <a:schemeClr val="bg1"/>
                </a:solidFill>
              </a:rPr>
              <a:t>tinggi</a:t>
            </a:r>
            <a:r>
              <a:rPr lang="en-US" sz="2800" dirty="0">
                <a:solidFill>
                  <a:schemeClr val="bg1"/>
                </a:solidFill>
              </a:rPr>
              <a:t> </a:t>
            </a:r>
            <a:r>
              <a:rPr lang="en-US" sz="2800" dirty="0" err="1">
                <a:solidFill>
                  <a:schemeClr val="bg1"/>
                </a:solidFill>
              </a:rPr>
              <a:t>iaitu</a:t>
            </a:r>
            <a:r>
              <a:rPr lang="en-US" sz="2800" dirty="0">
                <a:solidFill>
                  <a:schemeClr val="bg1"/>
                </a:solidFill>
              </a:rPr>
              <a:t> 4.43 (88.6</a:t>
            </a:r>
            <a:r>
              <a:rPr lang="en-US" sz="2800" dirty="0" smtClean="0">
                <a:solidFill>
                  <a:schemeClr val="bg1"/>
                </a:solidFill>
              </a:rPr>
              <a:t>%).</a:t>
            </a:r>
          </a:p>
          <a:p>
            <a:pPr marL="361950" indent="-361950" algn="just">
              <a:buFont typeface="Wingdings" panose="05000000000000000000" pitchFamily="2" charset="2"/>
              <a:buChar char="q"/>
            </a:pPr>
            <a:r>
              <a:rPr lang="en-US" sz="2800" dirty="0" smtClean="0">
                <a:solidFill>
                  <a:schemeClr val="bg1"/>
                </a:solidFill>
              </a:rPr>
              <a:t> </a:t>
            </a:r>
            <a:r>
              <a:rPr lang="en-US" sz="2800" dirty="0" err="1">
                <a:solidFill>
                  <a:schemeClr val="bg1"/>
                </a:solidFill>
              </a:rPr>
              <a:t>A</a:t>
            </a:r>
            <a:r>
              <a:rPr lang="en-US" sz="2800" dirty="0" err="1" smtClean="0">
                <a:solidFill>
                  <a:schemeClr val="bg1"/>
                </a:solidFill>
              </a:rPr>
              <a:t>kses</a:t>
            </a:r>
            <a:r>
              <a:rPr lang="en-US" sz="2800" dirty="0" smtClean="0">
                <a:solidFill>
                  <a:schemeClr val="bg1"/>
                </a:solidFill>
              </a:rPr>
              <a:t> </a:t>
            </a:r>
            <a:r>
              <a:rPr lang="en-US" sz="2800" dirty="0" err="1" smtClean="0">
                <a:solidFill>
                  <a:schemeClr val="bg1"/>
                </a:solidFill>
              </a:rPr>
              <a:t>kepada</a:t>
            </a:r>
            <a:r>
              <a:rPr lang="en-US" sz="2800" dirty="0" smtClean="0">
                <a:solidFill>
                  <a:schemeClr val="bg1"/>
                </a:solidFill>
              </a:rPr>
              <a:t> </a:t>
            </a:r>
            <a:r>
              <a:rPr lang="en-US" sz="2800" dirty="0" err="1" smtClean="0">
                <a:solidFill>
                  <a:schemeClr val="bg1"/>
                </a:solidFill>
              </a:rPr>
              <a:t>wi-fi</a:t>
            </a:r>
            <a:r>
              <a:rPr lang="en-US" sz="2800" dirty="0" smtClean="0">
                <a:solidFill>
                  <a:schemeClr val="bg1"/>
                </a:solidFill>
              </a:rPr>
              <a:t> internet </a:t>
            </a:r>
            <a:r>
              <a:rPr lang="en-US" sz="2800" dirty="0" err="1" smtClean="0">
                <a:solidFill>
                  <a:schemeClr val="bg1"/>
                </a:solidFill>
              </a:rPr>
              <a:t>pantas</a:t>
            </a:r>
            <a:r>
              <a:rPr lang="en-US" sz="2800" dirty="0" smtClean="0">
                <a:solidFill>
                  <a:schemeClr val="bg1"/>
                </a:solidFill>
              </a:rPr>
              <a:t> </a:t>
            </a:r>
            <a:r>
              <a:rPr lang="en-US" sz="2800" dirty="0" err="1" smtClean="0">
                <a:solidFill>
                  <a:schemeClr val="bg1"/>
                </a:solidFill>
              </a:rPr>
              <a:t>dan</a:t>
            </a:r>
            <a:r>
              <a:rPr lang="en-US" sz="2800" dirty="0" smtClean="0">
                <a:solidFill>
                  <a:schemeClr val="bg1"/>
                </a:solidFill>
              </a:rPr>
              <a:t> </a:t>
            </a:r>
            <a:r>
              <a:rPr lang="en-US" sz="2800" dirty="0" err="1" smtClean="0">
                <a:solidFill>
                  <a:schemeClr val="bg1"/>
                </a:solidFill>
              </a:rPr>
              <a:t>efisyen</a:t>
            </a:r>
            <a:r>
              <a:rPr lang="en-US" sz="2800" dirty="0" smtClean="0">
                <a:solidFill>
                  <a:schemeClr val="bg1"/>
                </a:solidFill>
              </a:rPr>
              <a:t> </a:t>
            </a:r>
            <a:r>
              <a:rPr lang="en-US" sz="2800" dirty="0" err="1" smtClean="0">
                <a:solidFill>
                  <a:schemeClr val="bg1"/>
                </a:solidFill>
              </a:rPr>
              <a:t>mendapat</a:t>
            </a:r>
            <a:r>
              <a:rPr lang="en-US" sz="2800" dirty="0" smtClean="0">
                <a:solidFill>
                  <a:schemeClr val="bg1"/>
                </a:solidFill>
              </a:rPr>
              <a:t> </a:t>
            </a:r>
            <a:r>
              <a:rPr lang="en-US" sz="2800" dirty="0" err="1" smtClean="0">
                <a:solidFill>
                  <a:schemeClr val="bg1"/>
                </a:solidFill>
              </a:rPr>
              <a:t>skor</a:t>
            </a:r>
            <a:r>
              <a:rPr lang="en-US" sz="2800" dirty="0" smtClean="0">
                <a:solidFill>
                  <a:schemeClr val="bg1"/>
                </a:solidFill>
              </a:rPr>
              <a:t> </a:t>
            </a:r>
            <a:r>
              <a:rPr lang="en-US" sz="2800" i="1" dirty="0" smtClean="0">
                <a:solidFill>
                  <a:schemeClr val="bg1"/>
                </a:solidFill>
              </a:rPr>
              <a:t>mean </a:t>
            </a:r>
            <a:r>
              <a:rPr lang="en-US" sz="2800" dirty="0" smtClean="0">
                <a:solidFill>
                  <a:schemeClr val="bg1"/>
                </a:solidFill>
              </a:rPr>
              <a:t>paling </a:t>
            </a:r>
            <a:r>
              <a:rPr lang="en-US" sz="2800" dirty="0" err="1" smtClean="0">
                <a:solidFill>
                  <a:schemeClr val="bg1"/>
                </a:solidFill>
              </a:rPr>
              <a:t>rendah</a:t>
            </a:r>
            <a:r>
              <a:rPr lang="en-US" sz="2800" dirty="0" smtClean="0">
                <a:solidFill>
                  <a:schemeClr val="bg1"/>
                </a:solidFill>
              </a:rPr>
              <a:t> </a:t>
            </a:r>
            <a:r>
              <a:rPr lang="en-US" sz="2800" dirty="0" err="1" smtClean="0">
                <a:solidFill>
                  <a:schemeClr val="bg1"/>
                </a:solidFill>
              </a:rPr>
              <a:t>iaitu</a:t>
            </a:r>
            <a:r>
              <a:rPr lang="en-US" sz="2800" dirty="0" smtClean="0">
                <a:solidFill>
                  <a:schemeClr val="bg1"/>
                </a:solidFill>
              </a:rPr>
              <a:t> </a:t>
            </a:r>
            <a:r>
              <a:rPr lang="en-US" sz="2800" dirty="0">
                <a:solidFill>
                  <a:schemeClr val="bg1"/>
                </a:solidFill>
              </a:rPr>
              <a:t>4.03 (80.6%). </a:t>
            </a:r>
            <a:endParaRPr lang="en-US" sz="2800" dirty="0" smtClean="0">
              <a:solidFill>
                <a:schemeClr val="bg1"/>
              </a:solidFill>
            </a:endParaRPr>
          </a:p>
          <a:p>
            <a:pPr marL="361950" indent="-361950" algn="just">
              <a:buFont typeface="Wingdings" panose="05000000000000000000" pitchFamily="2" charset="2"/>
              <a:buChar char="q"/>
            </a:pPr>
            <a:r>
              <a:rPr lang="en-US" sz="2800" b="1" dirty="0" err="1" smtClean="0">
                <a:solidFill>
                  <a:schemeClr val="bg1"/>
                </a:solidFill>
              </a:rPr>
              <a:t>Keseluruhan</a:t>
            </a:r>
            <a:r>
              <a:rPr lang="en-US" sz="2800" b="1" dirty="0" smtClean="0">
                <a:solidFill>
                  <a:schemeClr val="bg1"/>
                </a:solidFill>
              </a:rPr>
              <a:t> </a:t>
            </a:r>
            <a:r>
              <a:rPr lang="en-US" sz="2800" b="1" dirty="0" err="1">
                <a:solidFill>
                  <a:schemeClr val="bg1"/>
                </a:solidFill>
              </a:rPr>
              <a:t>skor</a:t>
            </a:r>
            <a:r>
              <a:rPr lang="en-US" sz="2800" b="1" dirty="0">
                <a:solidFill>
                  <a:schemeClr val="bg1"/>
                </a:solidFill>
              </a:rPr>
              <a:t> </a:t>
            </a:r>
            <a:r>
              <a:rPr lang="en-US" sz="2800" b="1" i="1" dirty="0">
                <a:solidFill>
                  <a:schemeClr val="bg1"/>
                </a:solidFill>
              </a:rPr>
              <a:t>mean </a:t>
            </a:r>
            <a:r>
              <a:rPr lang="en-US" sz="2800" b="1" dirty="0" err="1">
                <a:solidFill>
                  <a:schemeClr val="bg1"/>
                </a:solidFill>
              </a:rPr>
              <a:t>bagi</a:t>
            </a:r>
            <a:r>
              <a:rPr lang="en-US" sz="2800" b="1" dirty="0">
                <a:solidFill>
                  <a:schemeClr val="bg1"/>
                </a:solidFill>
              </a:rPr>
              <a:t> </a:t>
            </a:r>
            <a:r>
              <a:rPr lang="en-US" sz="2800" b="1" dirty="0" err="1">
                <a:solidFill>
                  <a:schemeClr val="bg1"/>
                </a:solidFill>
              </a:rPr>
              <a:t>kemudahan</a:t>
            </a:r>
            <a:r>
              <a:rPr lang="en-US" sz="2800" b="1" dirty="0">
                <a:solidFill>
                  <a:schemeClr val="bg1"/>
                </a:solidFill>
              </a:rPr>
              <a:t> &amp; </a:t>
            </a:r>
            <a:r>
              <a:rPr lang="en-US" sz="2800" b="1" dirty="0" err="1">
                <a:solidFill>
                  <a:schemeClr val="bg1"/>
                </a:solidFill>
              </a:rPr>
              <a:t>persekitaran</a:t>
            </a:r>
            <a:r>
              <a:rPr lang="en-US" sz="2800" b="1" dirty="0">
                <a:solidFill>
                  <a:schemeClr val="bg1"/>
                </a:solidFill>
              </a:rPr>
              <a:t> </a:t>
            </a:r>
            <a:r>
              <a:rPr lang="en-US" sz="2800" b="1" dirty="0" err="1">
                <a:solidFill>
                  <a:schemeClr val="bg1"/>
                </a:solidFill>
              </a:rPr>
              <a:t>perpustakaan</a:t>
            </a:r>
            <a:r>
              <a:rPr lang="en-US" sz="2800" b="1" dirty="0">
                <a:solidFill>
                  <a:schemeClr val="bg1"/>
                </a:solidFill>
              </a:rPr>
              <a:t>  </a:t>
            </a:r>
            <a:r>
              <a:rPr lang="en-US" sz="2800" b="1" dirty="0" err="1" smtClean="0">
                <a:solidFill>
                  <a:schemeClr val="bg1"/>
                </a:solidFill>
              </a:rPr>
              <a:t>adalah</a:t>
            </a:r>
            <a:r>
              <a:rPr lang="en-US" sz="2800" b="1" dirty="0" smtClean="0">
                <a:solidFill>
                  <a:schemeClr val="bg1"/>
                </a:solidFill>
              </a:rPr>
              <a:t> </a:t>
            </a:r>
            <a:r>
              <a:rPr lang="en-US" sz="2800" b="1" dirty="0">
                <a:solidFill>
                  <a:schemeClr val="bg1"/>
                </a:solidFill>
              </a:rPr>
              <a:t>4.19  (83.8%)</a:t>
            </a:r>
            <a:endParaRPr lang="en-MY" sz="2800" dirty="0">
              <a:solidFill>
                <a:schemeClr val="bg1"/>
              </a:solidFill>
            </a:endParaRPr>
          </a:p>
        </p:txBody>
      </p:sp>
    </p:spTree>
    <p:extLst>
      <p:ext uri="{BB962C8B-B14F-4D97-AF65-F5344CB8AC3E}">
        <p14:creationId xmlns:p14="http://schemas.microsoft.com/office/powerpoint/2010/main" val="25649775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911821967"/>
              </p:ext>
            </p:extLst>
          </p:nvPr>
        </p:nvGraphicFramePr>
        <p:xfrm>
          <a:off x="299414" y="611972"/>
          <a:ext cx="11507256" cy="586549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9735416" y="654627"/>
            <a:ext cx="1995054" cy="523220"/>
          </a:xfrm>
          <a:prstGeom prst="rect">
            <a:avLst/>
          </a:prstGeom>
          <a:noFill/>
        </p:spPr>
        <p:txBody>
          <a:bodyPr wrap="square" rtlCol="0">
            <a:spAutoFit/>
          </a:bodyPr>
          <a:lstStyle/>
          <a:p>
            <a:r>
              <a:rPr lang="en-MY" sz="2800" b="1" dirty="0">
                <a:solidFill>
                  <a:schemeClr val="bg1"/>
                </a:solidFill>
              </a:rPr>
              <a:t>Mean </a:t>
            </a:r>
            <a:r>
              <a:rPr lang="en-US" sz="2800" b="1" dirty="0">
                <a:solidFill>
                  <a:schemeClr val="bg1"/>
                </a:solidFill>
              </a:rPr>
              <a:t>4.19  </a:t>
            </a:r>
            <a:endParaRPr lang="en-MY" sz="2800" b="1" dirty="0">
              <a:solidFill>
                <a:schemeClr val="bg1"/>
              </a:solidFill>
            </a:endParaRPr>
          </a:p>
        </p:txBody>
      </p:sp>
    </p:spTree>
    <p:extLst>
      <p:ext uri="{BB962C8B-B14F-4D97-AF65-F5344CB8AC3E}">
        <p14:creationId xmlns:p14="http://schemas.microsoft.com/office/powerpoint/2010/main" val="542261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 y="1123836"/>
            <a:ext cx="3200400" cy="4601183"/>
          </a:xfrm>
        </p:spPr>
        <p:txBody>
          <a:bodyPr>
            <a:normAutofit/>
          </a:bodyPr>
          <a:lstStyle/>
          <a:p>
            <a:pPr algn="ctr"/>
            <a:r>
              <a:rPr lang="en-MY" sz="3200" b="1" dirty="0">
                <a:solidFill>
                  <a:schemeClr val="tx1"/>
                </a:solidFill>
              </a:rPr>
              <a:t>TAHAP KEPUASAN PELANGGAN TERHADAP </a:t>
            </a:r>
            <a:r>
              <a:rPr lang="en-MY" sz="3200" b="1" dirty="0" smtClean="0">
                <a:solidFill>
                  <a:schemeClr val="tx1"/>
                </a:solidFill>
              </a:rPr>
              <a:t>KAKITANGAN PERPUSTAKAAN</a:t>
            </a:r>
            <a:endParaRPr lang="en-MY" sz="3200" b="1" dirty="0"/>
          </a:p>
        </p:txBody>
      </p:sp>
      <p:sp>
        <p:nvSpPr>
          <p:cNvPr id="3" name="Content Placeholder 2"/>
          <p:cNvSpPr>
            <a:spLocks noGrp="1"/>
          </p:cNvSpPr>
          <p:nvPr>
            <p:ph idx="1"/>
          </p:nvPr>
        </p:nvSpPr>
        <p:spPr/>
        <p:txBody>
          <a:bodyPr>
            <a:normAutofit fontScale="92500"/>
          </a:bodyPr>
          <a:lstStyle/>
          <a:p>
            <a:pPr marL="361950" indent="-361950" algn="just">
              <a:buFont typeface="Wingdings" panose="05000000000000000000" pitchFamily="2" charset="2"/>
              <a:buChar char="q"/>
            </a:pPr>
            <a:r>
              <a:rPr lang="en-US" sz="3200" dirty="0" err="1">
                <a:solidFill>
                  <a:schemeClr val="bg1"/>
                </a:solidFill>
              </a:rPr>
              <a:t>Skor</a:t>
            </a:r>
            <a:r>
              <a:rPr lang="en-US" sz="3200" dirty="0">
                <a:solidFill>
                  <a:schemeClr val="bg1"/>
                </a:solidFill>
              </a:rPr>
              <a:t> </a:t>
            </a:r>
            <a:r>
              <a:rPr lang="en-US" sz="3200" i="1" dirty="0">
                <a:solidFill>
                  <a:schemeClr val="bg1"/>
                </a:solidFill>
              </a:rPr>
              <a:t>mean </a:t>
            </a:r>
            <a:r>
              <a:rPr lang="en-US" sz="3200" dirty="0" err="1">
                <a:solidFill>
                  <a:schemeClr val="bg1"/>
                </a:solidFill>
              </a:rPr>
              <a:t>untuk</a:t>
            </a:r>
            <a:r>
              <a:rPr lang="en-US" sz="3200" dirty="0">
                <a:solidFill>
                  <a:schemeClr val="bg1"/>
                </a:solidFill>
              </a:rPr>
              <a:t> </a:t>
            </a:r>
            <a:r>
              <a:rPr lang="en-US" sz="3200" dirty="0" err="1">
                <a:solidFill>
                  <a:schemeClr val="bg1"/>
                </a:solidFill>
              </a:rPr>
              <a:t>kakitangan</a:t>
            </a:r>
            <a:r>
              <a:rPr lang="en-US" sz="3200" dirty="0">
                <a:solidFill>
                  <a:schemeClr val="bg1"/>
                </a:solidFill>
              </a:rPr>
              <a:t> </a:t>
            </a:r>
            <a:r>
              <a:rPr lang="en-US" sz="3200" dirty="0" err="1">
                <a:solidFill>
                  <a:schemeClr val="bg1"/>
                </a:solidFill>
              </a:rPr>
              <a:t>perpustakaan</a:t>
            </a:r>
            <a:r>
              <a:rPr lang="en-US" sz="3200" dirty="0">
                <a:solidFill>
                  <a:schemeClr val="bg1"/>
                </a:solidFill>
              </a:rPr>
              <a:t> </a:t>
            </a:r>
            <a:r>
              <a:rPr lang="en-US" sz="3200" dirty="0" err="1">
                <a:solidFill>
                  <a:schemeClr val="bg1"/>
                </a:solidFill>
              </a:rPr>
              <a:t>adalah</a:t>
            </a:r>
            <a:r>
              <a:rPr lang="en-US" sz="3200" dirty="0">
                <a:solidFill>
                  <a:schemeClr val="bg1"/>
                </a:solidFill>
              </a:rPr>
              <a:t> </a:t>
            </a:r>
            <a:r>
              <a:rPr lang="en-US" sz="3200" dirty="0" err="1">
                <a:solidFill>
                  <a:schemeClr val="bg1"/>
                </a:solidFill>
              </a:rPr>
              <a:t>antara</a:t>
            </a:r>
            <a:r>
              <a:rPr lang="en-US" sz="3200" dirty="0">
                <a:solidFill>
                  <a:schemeClr val="bg1"/>
                </a:solidFill>
              </a:rPr>
              <a:t> </a:t>
            </a:r>
            <a:r>
              <a:rPr lang="en-US" sz="3200" i="1" dirty="0">
                <a:solidFill>
                  <a:schemeClr val="bg1"/>
                </a:solidFill>
              </a:rPr>
              <a:t>mean</a:t>
            </a:r>
            <a:r>
              <a:rPr lang="en-US" sz="3200" dirty="0">
                <a:solidFill>
                  <a:schemeClr val="bg1"/>
                </a:solidFill>
              </a:rPr>
              <a:t> 4.28 – 4.36</a:t>
            </a:r>
            <a:r>
              <a:rPr lang="en-US" sz="3200" dirty="0" smtClean="0">
                <a:solidFill>
                  <a:schemeClr val="bg1"/>
                </a:solidFill>
              </a:rPr>
              <a:t>. </a:t>
            </a:r>
          </a:p>
          <a:p>
            <a:pPr marL="361950" indent="-361950" algn="just">
              <a:buFont typeface="Wingdings" panose="05000000000000000000" pitchFamily="2" charset="2"/>
              <a:buChar char="q"/>
            </a:pPr>
            <a:r>
              <a:rPr lang="en-US" sz="3200" dirty="0">
                <a:solidFill>
                  <a:schemeClr val="bg1"/>
                </a:solidFill>
              </a:rPr>
              <a:t>Kakitangan </a:t>
            </a:r>
            <a:r>
              <a:rPr lang="en-US" sz="3200" dirty="0" err="1">
                <a:solidFill>
                  <a:schemeClr val="bg1"/>
                </a:solidFill>
              </a:rPr>
              <a:t>berpengetahuan</a:t>
            </a:r>
            <a:r>
              <a:rPr lang="en-US" sz="3200" dirty="0">
                <a:solidFill>
                  <a:schemeClr val="bg1"/>
                </a:solidFill>
              </a:rPr>
              <a:t> </a:t>
            </a:r>
            <a:r>
              <a:rPr lang="en-US" sz="3200" dirty="0" err="1">
                <a:solidFill>
                  <a:schemeClr val="bg1"/>
                </a:solidFill>
              </a:rPr>
              <a:t>dan</a:t>
            </a:r>
            <a:r>
              <a:rPr lang="en-US" sz="3200" dirty="0">
                <a:solidFill>
                  <a:schemeClr val="bg1"/>
                </a:solidFill>
              </a:rPr>
              <a:t> </a:t>
            </a:r>
            <a:r>
              <a:rPr lang="en-US" sz="3200" dirty="0" err="1">
                <a:solidFill>
                  <a:schemeClr val="bg1"/>
                </a:solidFill>
              </a:rPr>
              <a:t>kompeten</a:t>
            </a:r>
            <a:r>
              <a:rPr lang="en-US" sz="3200" dirty="0">
                <a:solidFill>
                  <a:schemeClr val="bg1"/>
                </a:solidFill>
              </a:rPr>
              <a:t> </a:t>
            </a:r>
            <a:r>
              <a:rPr lang="en-US" sz="3200" dirty="0" err="1">
                <a:solidFill>
                  <a:schemeClr val="bg1"/>
                </a:solidFill>
              </a:rPr>
              <a:t>mendapat</a:t>
            </a:r>
            <a:r>
              <a:rPr lang="en-US" sz="3200" dirty="0">
                <a:solidFill>
                  <a:schemeClr val="bg1"/>
                </a:solidFill>
              </a:rPr>
              <a:t> </a:t>
            </a:r>
            <a:r>
              <a:rPr lang="en-US" sz="3200" dirty="0" err="1">
                <a:solidFill>
                  <a:schemeClr val="bg1"/>
                </a:solidFill>
              </a:rPr>
              <a:t>skor</a:t>
            </a:r>
            <a:r>
              <a:rPr lang="en-US" sz="3200" dirty="0">
                <a:solidFill>
                  <a:schemeClr val="bg1"/>
                </a:solidFill>
              </a:rPr>
              <a:t> mean yang paling </a:t>
            </a:r>
            <a:r>
              <a:rPr lang="en-US" sz="3200" dirty="0" err="1">
                <a:solidFill>
                  <a:schemeClr val="bg1"/>
                </a:solidFill>
              </a:rPr>
              <a:t>tinggi</a:t>
            </a:r>
            <a:r>
              <a:rPr lang="en-US" sz="3200" dirty="0">
                <a:solidFill>
                  <a:schemeClr val="bg1"/>
                </a:solidFill>
              </a:rPr>
              <a:t> </a:t>
            </a:r>
            <a:r>
              <a:rPr lang="en-US" sz="3200" dirty="0" err="1">
                <a:solidFill>
                  <a:schemeClr val="bg1"/>
                </a:solidFill>
              </a:rPr>
              <a:t>iaitu</a:t>
            </a:r>
            <a:r>
              <a:rPr lang="en-US" sz="3200" dirty="0">
                <a:solidFill>
                  <a:schemeClr val="bg1"/>
                </a:solidFill>
              </a:rPr>
              <a:t> 4.36 (87.2%) </a:t>
            </a:r>
            <a:endParaRPr lang="en-US" sz="3200" dirty="0" smtClean="0">
              <a:solidFill>
                <a:schemeClr val="bg1"/>
              </a:solidFill>
            </a:endParaRPr>
          </a:p>
          <a:p>
            <a:pPr marL="361950" indent="-361950" algn="just">
              <a:buFont typeface="Wingdings" panose="05000000000000000000" pitchFamily="2" charset="2"/>
              <a:buChar char="q"/>
            </a:pPr>
            <a:r>
              <a:rPr lang="en-US" sz="3200" dirty="0" err="1" smtClean="0">
                <a:solidFill>
                  <a:schemeClr val="bg1"/>
                </a:solidFill>
              </a:rPr>
              <a:t>kakitangan</a:t>
            </a:r>
            <a:r>
              <a:rPr lang="en-US" sz="3200" dirty="0" smtClean="0">
                <a:solidFill>
                  <a:schemeClr val="bg1"/>
                </a:solidFill>
              </a:rPr>
              <a:t> </a:t>
            </a:r>
            <a:r>
              <a:rPr lang="en-US" sz="3200" dirty="0" err="1" smtClean="0">
                <a:solidFill>
                  <a:schemeClr val="bg1"/>
                </a:solidFill>
              </a:rPr>
              <a:t>mampu</a:t>
            </a:r>
            <a:r>
              <a:rPr lang="en-US" sz="3200" dirty="0" smtClean="0">
                <a:solidFill>
                  <a:schemeClr val="bg1"/>
                </a:solidFill>
              </a:rPr>
              <a:t> </a:t>
            </a:r>
            <a:r>
              <a:rPr lang="en-US" sz="3200" dirty="0" err="1" smtClean="0">
                <a:solidFill>
                  <a:schemeClr val="bg1"/>
                </a:solidFill>
              </a:rPr>
              <a:t>membekalkan</a:t>
            </a:r>
            <a:r>
              <a:rPr lang="en-US" sz="3200" dirty="0" smtClean="0">
                <a:solidFill>
                  <a:schemeClr val="bg1"/>
                </a:solidFill>
              </a:rPr>
              <a:t> </a:t>
            </a:r>
            <a:r>
              <a:rPr lang="en-US" sz="3200" dirty="0" err="1">
                <a:solidFill>
                  <a:schemeClr val="bg1"/>
                </a:solidFill>
              </a:rPr>
              <a:t>bahan</a:t>
            </a:r>
            <a:r>
              <a:rPr lang="en-US" sz="3200" dirty="0">
                <a:solidFill>
                  <a:schemeClr val="bg1"/>
                </a:solidFill>
              </a:rPr>
              <a:t>/ </a:t>
            </a:r>
            <a:r>
              <a:rPr lang="en-US" sz="3200" dirty="0" err="1">
                <a:solidFill>
                  <a:schemeClr val="bg1"/>
                </a:solidFill>
              </a:rPr>
              <a:t>maklumat</a:t>
            </a:r>
            <a:r>
              <a:rPr lang="en-US" sz="3200" dirty="0">
                <a:solidFill>
                  <a:schemeClr val="bg1"/>
                </a:solidFill>
              </a:rPr>
              <a:t> </a:t>
            </a:r>
            <a:r>
              <a:rPr lang="en-US" sz="3200" dirty="0" err="1">
                <a:solidFill>
                  <a:schemeClr val="bg1"/>
                </a:solidFill>
              </a:rPr>
              <a:t>mengikut</a:t>
            </a:r>
            <a:r>
              <a:rPr lang="en-US" sz="3200" dirty="0">
                <a:solidFill>
                  <a:schemeClr val="bg1"/>
                </a:solidFill>
              </a:rPr>
              <a:t> </a:t>
            </a:r>
            <a:r>
              <a:rPr lang="en-US" sz="3200" dirty="0" err="1">
                <a:solidFill>
                  <a:schemeClr val="bg1"/>
                </a:solidFill>
              </a:rPr>
              <a:t>tempoh</a:t>
            </a:r>
            <a:r>
              <a:rPr lang="en-US" sz="3200" dirty="0">
                <a:solidFill>
                  <a:schemeClr val="bg1"/>
                </a:solidFill>
              </a:rPr>
              <a:t> yang </a:t>
            </a:r>
            <a:r>
              <a:rPr lang="en-US" sz="3200" dirty="0" err="1">
                <a:solidFill>
                  <a:schemeClr val="bg1"/>
                </a:solidFill>
              </a:rPr>
              <a:t>diperlukan</a:t>
            </a:r>
            <a:r>
              <a:rPr lang="en-US" sz="3200" dirty="0">
                <a:solidFill>
                  <a:schemeClr val="bg1"/>
                </a:solidFill>
              </a:rPr>
              <a:t> </a:t>
            </a:r>
            <a:r>
              <a:rPr lang="en-US" sz="3200" dirty="0" err="1">
                <a:solidFill>
                  <a:schemeClr val="bg1"/>
                </a:solidFill>
              </a:rPr>
              <a:t>mendapat</a:t>
            </a:r>
            <a:r>
              <a:rPr lang="en-US" sz="3200" dirty="0">
                <a:solidFill>
                  <a:schemeClr val="bg1"/>
                </a:solidFill>
              </a:rPr>
              <a:t> </a:t>
            </a:r>
            <a:r>
              <a:rPr lang="en-US" sz="3200" dirty="0" err="1">
                <a:solidFill>
                  <a:schemeClr val="bg1"/>
                </a:solidFill>
              </a:rPr>
              <a:t>skor</a:t>
            </a:r>
            <a:r>
              <a:rPr lang="en-US" sz="3200" dirty="0">
                <a:solidFill>
                  <a:schemeClr val="bg1"/>
                </a:solidFill>
              </a:rPr>
              <a:t> </a:t>
            </a:r>
            <a:r>
              <a:rPr lang="en-US" sz="3200" i="1" dirty="0">
                <a:solidFill>
                  <a:schemeClr val="bg1"/>
                </a:solidFill>
              </a:rPr>
              <a:t>mean </a:t>
            </a:r>
            <a:r>
              <a:rPr lang="en-US" sz="3200" dirty="0">
                <a:solidFill>
                  <a:schemeClr val="bg1"/>
                </a:solidFill>
              </a:rPr>
              <a:t>paling </a:t>
            </a:r>
            <a:r>
              <a:rPr lang="en-US" sz="3200" dirty="0" err="1">
                <a:solidFill>
                  <a:schemeClr val="bg1"/>
                </a:solidFill>
              </a:rPr>
              <a:t>rendah</a:t>
            </a:r>
            <a:r>
              <a:rPr lang="en-US" sz="3200" dirty="0">
                <a:solidFill>
                  <a:schemeClr val="bg1"/>
                </a:solidFill>
              </a:rPr>
              <a:t> </a:t>
            </a:r>
            <a:r>
              <a:rPr lang="en-US" sz="3200" dirty="0" err="1" smtClean="0">
                <a:solidFill>
                  <a:schemeClr val="bg1"/>
                </a:solidFill>
              </a:rPr>
              <a:t>iaitu</a:t>
            </a:r>
            <a:r>
              <a:rPr lang="en-US" sz="3200" dirty="0" smtClean="0">
                <a:solidFill>
                  <a:schemeClr val="bg1"/>
                </a:solidFill>
              </a:rPr>
              <a:t> </a:t>
            </a:r>
            <a:r>
              <a:rPr lang="en-US" sz="3200" dirty="0">
                <a:solidFill>
                  <a:schemeClr val="bg1"/>
                </a:solidFill>
              </a:rPr>
              <a:t>4.28 (85.6%). </a:t>
            </a:r>
            <a:endParaRPr lang="en-US" sz="3200" dirty="0" smtClean="0">
              <a:solidFill>
                <a:schemeClr val="bg1"/>
              </a:solidFill>
            </a:endParaRPr>
          </a:p>
          <a:p>
            <a:pPr marL="361950" indent="-361950" algn="just">
              <a:buFont typeface="Wingdings" panose="05000000000000000000" pitchFamily="2" charset="2"/>
              <a:buChar char="q"/>
            </a:pPr>
            <a:r>
              <a:rPr lang="en-US" sz="3200" b="1" dirty="0" err="1" smtClean="0">
                <a:solidFill>
                  <a:schemeClr val="bg1"/>
                </a:solidFill>
              </a:rPr>
              <a:t>Keseluruhan</a:t>
            </a:r>
            <a:r>
              <a:rPr lang="en-US" sz="3200" b="1" dirty="0" smtClean="0">
                <a:solidFill>
                  <a:schemeClr val="bg1"/>
                </a:solidFill>
              </a:rPr>
              <a:t> </a:t>
            </a:r>
            <a:r>
              <a:rPr lang="en-US" sz="3200" b="1" dirty="0" err="1">
                <a:solidFill>
                  <a:schemeClr val="bg1"/>
                </a:solidFill>
              </a:rPr>
              <a:t>skor</a:t>
            </a:r>
            <a:r>
              <a:rPr lang="en-US" sz="3200" b="1" dirty="0">
                <a:solidFill>
                  <a:schemeClr val="bg1"/>
                </a:solidFill>
              </a:rPr>
              <a:t> </a:t>
            </a:r>
            <a:r>
              <a:rPr lang="en-US" sz="3200" b="1" i="1" dirty="0">
                <a:solidFill>
                  <a:schemeClr val="bg1"/>
                </a:solidFill>
              </a:rPr>
              <a:t>mean </a:t>
            </a:r>
            <a:r>
              <a:rPr lang="en-US" sz="3200" b="1" dirty="0" err="1">
                <a:solidFill>
                  <a:schemeClr val="bg1"/>
                </a:solidFill>
              </a:rPr>
              <a:t>bagi</a:t>
            </a:r>
            <a:r>
              <a:rPr lang="en-US" sz="3200" b="1" dirty="0">
                <a:solidFill>
                  <a:schemeClr val="bg1"/>
                </a:solidFill>
              </a:rPr>
              <a:t> </a:t>
            </a:r>
            <a:r>
              <a:rPr lang="en-US" sz="3200" b="1" dirty="0" err="1">
                <a:solidFill>
                  <a:schemeClr val="bg1"/>
                </a:solidFill>
              </a:rPr>
              <a:t>kakitangan</a:t>
            </a:r>
            <a:r>
              <a:rPr lang="en-US" sz="3200" b="1" dirty="0">
                <a:solidFill>
                  <a:schemeClr val="bg1"/>
                </a:solidFill>
              </a:rPr>
              <a:t> </a:t>
            </a:r>
            <a:r>
              <a:rPr lang="en-US" sz="3200" b="1" dirty="0" err="1">
                <a:solidFill>
                  <a:schemeClr val="bg1"/>
                </a:solidFill>
              </a:rPr>
              <a:t>perpustakaan</a:t>
            </a:r>
            <a:r>
              <a:rPr lang="en-US" sz="3200" b="1" dirty="0">
                <a:solidFill>
                  <a:schemeClr val="bg1"/>
                </a:solidFill>
              </a:rPr>
              <a:t>  </a:t>
            </a:r>
            <a:r>
              <a:rPr lang="en-US" sz="3200" b="1" dirty="0" err="1">
                <a:solidFill>
                  <a:schemeClr val="bg1"/>
                </a:solidFill>
              </a:rPr>
              <a:t>adalah</a:t>
            </a:r>
            <a:r>
              <a:rPr lang="en-US" sz="3200" b="1" dirty="0">
                <a:solidFill>
                  <a:schemeClr val="bg1"/>
                </a:solidFill>
              </a:rPr>
              <a:t> 4.34 (86.8%) </a:t>
            </a:r>
            <a:r>
              <a:rPr lang="en-US" sz="3200" b="1" dirty="0" smtClean="0">
                <a:solidFill>
                  <a:schemeClr val="bg1"/>
                </a:solidFill>
              </a:rPr>
              <a:t>.</a:t>
            </a:r>
            <a:r>
              <a:rPr lang="en-US" sz="3200" dirty="0" smtClean="0">
                <a:solidFill>
                  <a:schemeClr val="bg1"/>
                </a:solidFill>
              </a:rPr>
              <a:t> </a:t>
            </a:r>
            <a:endParaRPr lang="en-MY" sz="3200" dirty="0">
              <a:solidFill>
                <a:schemeClr val="bg1"/>
              </a:solidFill>
            </a:endParaRPr>
          </a:p>
        </p:txBody>
      </p:sp>
    </p:spTree>
    <p:extLst>
      <p:ext uri="{BB962C8B-B14F-4D97-AF65-F5344CB8AC3E}">
        <p14:creationId xmlns:p14="http://schemas.microsoft.com/office/powerpoint/2010/main" val="11692622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697409573"/>
              </p:ext>
            </p:extLst>
          </p:nvPr>
        </p:nvGraphicFramePr>
        <p:xfrm>
          <a:off x="276225" y="568315"/>
          <a:ext cx="11496675" cy="5946786"/>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9725890" y="540327"/>
            <a:ext cx="2026227" cy="523220"/>
          </a:xfrm>
          <a:prstGeom prst="rect">
            <a:avLst/>
          </a:prstGeom>
          <a:noFill/>
        </p:spPr>
        <p:txBody>
          <a:bodyPr wrap="square" rtlCol="0">
            <a:spAutoFit/>
          </a:bodyPr>
          <a:lstStyle/>
          <a:p>
            <a:r>
              <a:rPr lang="en-MY" sz="2800" b="1" dirty="0">
                <a:solidFill>
                  <a:schemeClr val="bg1"/>
                </a:solidFill>
              </a:rPr>
              <a:t>Mean </a:t>
            </a:r>
            <a:r>
              <a:rPr lang="en-US" sz="2800" b="1" dirty="0">
                <a:solidFill>
                  <a:schemeClr val="bg1"/>
                </a:solidFill>
              </a:rPr>
              <a:t>4.34 </a:t>
            </a:r>
            <a:endParaRPr lang="en-MY" sz="2800" b="1" dirty="0">
              <a:solidFill>
                <a:schemeClr val="bg1"/>
              </a:solidFill>
            </a:endParaRPr>
          </a:p>
        </p:txBody>
      </p:sp>
    </p:spTree>
    <p:extLst>
      <p:ext uri="{BB962C8B-B14F-4D97-AF65-F5344CB8AC3E}">
        <p14:creationId xmlns:p14="http://schemas.microsoft.com/office/powerpoint/2010/main" val="3111722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s-MY" b="1" dirty="0" smtClean="0">
                <a:solidFill>
                  <a:schemeClr val="tx1"/>
                </a:solidFill>
              </a:rPr>
              <a:t>TAHAP</a:t>
            </a:r>
            <a:br>
              <a:rPr lang="ms-MY" b="1" dirty="0" smtClean="0">
                <a:solidFill>
                  <a:schemeClr val="tx1"/>
                </a:solidFill>
              </a:rPr>
            </a:br>
            <a:r>
              <a:rPr lang="ms-MY" b="1" dirty="0" smtClean="0">
                <a:solidFill>
                  <a:schemeClr val="tx1"/>
                </a:solidFill>
              </a:rPr>
              <a:t>KEPUASAN PELANGGAN MENGIKUT FAKULTI</a:t>
            </a:r>
            <a:endParaRPr lang="en-MY" dirty="0">
              <a:solidFill>
                <a:schemeClr val="tx1"/>
              </a:solidFill>
            </a:endParaRPr>
          </a:p>
        </p:txBody>
      </p:sp>
      <p:sp>
        <p:nvSpPr>
          <p:cNvPr id="3" name="Content Placeholder 2"/>
          <p:cNvSpPr>
            <a:spLocks noGrp="1"/>
          </p:cNvSpPr>
          <p:nvPr>
            <p:ph idx="1"/>
          </p:nvPr>
        </p:nvSpPr>
        <p:spPr>
          <a:xfrm>
            <a:off x="3733800" y="822960"/>
            <a:ext cx="7450668" cy="5161788"/>
          </a:xfrm>
        </p:spPr>
        <p:txBody>
          <a:bodyPr>
            <a:normAutofit/>
          </a:bodyPr>
          <a:lstStyle/>
          <a:p>
            <a:pPr marL="0" indent="0" algn="just">
              <a:buNone/>
            </a:pPr>
            <a:r>
              <a:rPr lang="en-US" sz="3200" dirty="0" smtClean="0">
                <a:solidFill>
                  <a:schemeClr val="bg1"/>
                </a:solidFill>
              </a:rPr>
              <a:t>Daripada keputusan analisa FSKIK </a:t>
            </a:r>
            <a:r>
              <a:rPr lang="en-US" sz="3200" dirty="0">
                <a:solidFill>
                  <a:schemeClr val="bg1"/>
                </a:solidFill>
              </a:rPr>
              <a:t>menunjukkan skor </a:t>
            </a:r>
            <a:r>
              <a:rPr lang="en-US" sz="3200" i="1" dirty="0">
                <a:solidFill>
                  <a:schemeClr val="bg1"/>
                </a:solidFill>
              </a:rPr>
              <a:t>mean</a:t>
            </a:r>
            <a:r>
              <a:rPr lang="en-US" sz="3200" dirty="0">
                <a:solidFill>
                  <a:schemeClr val="bg1"/>
                </a:solidFill>
              </a:rPr>
              <a:t> paling tinggi iaitu 4.34 (86.8%) diikuti oleh FSSKJ 4.33 (86.6%), FSM 4.23 (84.6%), Lain-lain PTJ 4.21 (84.2%), FTV 4.18 (83.6%), FSK, FBK &amp; FPE 4.15 (83%) , FPM 4.13 (82.6%), dan skor </a:t>
            </a:r>
            <a:r>
              <a:rPr lang="en-US" sz="3200" i="1" dirty="0">
                <a:solidFill>
                  <a:schemeClr val="bg1"/>
                </a:solidFill>
              </a:rPr>
              <a:t>mean </a:t>
            </a:r>
            <a:r>
              <a:rPr lang="en-US" sz="3200" dirty="0">
                <a:solidFill>
                  <a:schemeClr val="bg1"/>
                </a:solidFill>
              </a:rPr>
              <a:t>paling rendah </a:t>
            </a:r>
            <a:r>
              <a:rPr lang="en-US" sz="3200" dirty="0" smtClean="0">
                <a:solidFill>
                  <a:schemeClr val="bg1"/>
                </a:solidFill>
              </a:rPr>
              <a:t>FMSP 4.1 </a:t>
            </a:r>
            <a:r>
              <a:rPr lang="en-US" sz="3200" dirty="0">
                <a:solidFill>
                  <a:schemeClr val="bg1"/>
                </a:solidFill>
              </a:rPr>
              <a:t>(82</a:t>
            </a:r>
            <a:r>
              <a:rPr lang="en-US" sz="3200" dirty="0" smtClean="0">
                <a:solidFill>
                  <a:schemeClr val="bg1"/>
                </a:solidFill>
              </a:rPr>
              <a:t>%).</a:t>
            </a:r>
            <a:endParaRPr lang="en-MY" sz="3200" dirty="0">
              <a:solidFill>
                <a:schemeClr val="bg1"/>
              </a:solidFill>
            </a:endParaRPr>
          </a:p>
        </p:txBody>
      </p:sp>
    </p:spTree>
    <p:extLst>
      <p:ext uri="{BB962C8B-B14F-4D97-AF65-F5344CB8AC3E}">
        <p14:creationId xmlns:p14="http://schemas.microsoft.com/office/powerpoint/2010/main" val="9897616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604402802"/>
              </p:ext>
            </p:extLst>
          </p:nvPr>
        </p:nvGraphicFramePr>
        <p:xfrm>
          <a:off x="124691" y="270164"/>
          <a:ext cx="11419609" cy="62865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6536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s-MY" b="1" dirty="0" smtClean="0">
                <a:solidFill>
                  <a:schemeClr val="tx1"/>
                </a:solidFill>
              </a:rPr>
              <a:t>TAHAP</a:t>
            </a:r>
            <a:br>
              <a:rPr lang="ms-MY" b="1" dirty="0" smtClean="0">
                <a:solidFill>
                  <a:schemeClr val="tx1"/>
                </a:solidFill>
              </a:rPr>
            </a:br>
            <a:r>
              <a:rPr lang="ms-MY" b="1" dirty="0" smtClean="0">
                <a:solidFill>
                  <a:schemeClr val="tx1"/>
                </a:solidFill>
              </a:rPr>
              <a:t>KEPUASAN PELANGGAN MENGIKUT KATEGORI RESPONDEN</a:t>
            </a:r>
            <a:endParaRPr lang="en-MY" dirty="0">
              <a:solidFill>
                <a:schemeClr val="tx1"/>
              </a:solidFill>
            </a:endParaRPr>
          </a:p>
        </p:txBody>
      </p:sp>
      <p:sp>
        <p:nvSpPr>
          <p:cNvPr id="3" name="Content Placeholder 2"/>
          <p:cNvSpPr>
            <a:spLocks noGrp="1"/>
          </p:cNvSpPr>
          <p:nvPr>
            <p:ph idx="1"/>
          </p:nvPr>
        </p:nvSpPr>
        <p:spPr>
          <a:xfrm>
            <a:off x="3763113" y="1849488"/>
            <a:ext cx="7315200" cy="3875532"/>
          </a:xfrm>
        </p:spPr>
        <p:txBody>
          <a:bodyPr>
            <a:normAutofit lnSpcReduction="10000"/>
          </a:bodyPr>
          <a:lstStyle/>
          <a:p>
            <a:pPr marL="0" indent="0" algn="just">
              <a:buNone/>
            </a:pPr>
            <a:r>
              <a:rPr lang="ms-MY" sz="3200" dirty="0">
                <a:solidFill>
                  <a:schemeClr val="bg1"/>
                </a:solidFill>
              </a:rPr>
              <a:t>T</a:t>
            </a:r>
            <a:r>
              <a:rPr lang="ms-MY" sz="3200" dirty="0" smtClean="0">
                <a:solidFill>
                  <a:schemeClr val="bg1"/>
                </a:solidFill>
              </a:rPr>
              <a:t>ahap </a:t>
            </a:r>
            <a:r>
              <a:rPr lang="ms-MY" sz="3200" dirty="0">
                <a:solidFill>
                  <a:schemeClr val="bg1"/>
                </a:solidFill>
              </a:rPr>
              <a:t>kepuasan pelanggan mengikut kategori responden menunjukkan skor </a:t>
            </a:r>
            <a:r>
              <a:rPr lang="ms-MY" sz="3200" i="1" dirty="0">
                <a:solidFill>
                  <a:schemeClr val="bg1"/>
                </a:solidFill>
              </a:rPr>
              <a:t>mean</a:t>
            </a:r>
            <a:r>
              <a:rPr lang="ms-MY" sz="3200" dirty="0">
                <a:solidFill>
                  <a:schemeClr val="bg1"/>
                </a:solidFill>
              </a:rPr>
              <a:t> paling tinggi adalah dari kategori kakitangan akademik iaitu 4.26 (85.2%) diikuti oleh kategori kakitangan bukan akademik iaitu 4.23 (84.6%),  pelajar diploma 4.19 (83.8%), pelajar prasiswazah 4.16 (83.2%) dan skor </a:t>
            </a:r>
            <a:r>
              <a:rPr lang="ms-MY" sz="3200" i="1" dirty="0">
                <a:solidFill>
                  <a:schemeClr val="bg1"/>
                </a:solidFill>
              </a:rPr>
              <a:t>mean </a:t>
            </a:r>
            <a:r>
              <a:rPr lang="ms-MY" sz="3200" dirty="0">
                <a:solidFill>
                  <a:schemeClr val="bg1"/>
                </a:solidFill>
              </a:rPr>
              <a:t>paling rendah kategori pelajar siswazah 4.14 (82.8%). </a:t>
            </a:r>
            <a:endParaRPr lang="en-US" sz="3200" dirty="0" smtClean="0">
              <a:solidFill>
                <a:schemeClr val="bg1"/>
              </a:solidFill>
            </a:endParaRPr>
          </a:p>
          <a:p>
            <a:pPr marL="0" indent="0" algn="just">
              <a:buNone/>
            </a:pPr>
            <a:endParaRPr lang="en-US" sz="3200" dirty="0"/>
          </a:p>
          <a:p>
            <a:pPr marL="0" indent="0" algn="just">
              <a:buNone/>
            </a:pPr>
            <a:endParaRPr lang="en-US" sz="3200" dirty="0" smtClean="0"/>
          </a:p>
        </p:txBody>
      </p:sp>
    </p:spTree>
    <p:extLst>
      <p:ext uri="{BB962C8B-B14F-4D97-AF65-F5344CB8AC3E}">
        <p14:creationId xmlns:p14="http://schemas.microsoft.com/office/powerpoint/2010/main" val="25566334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013896820"/>
              </p:ext>
            </p:extLst>
          </p:nvPr>
        </p:nvGraphicFramePr>
        <p:xfrm>
          <a:off x="353291" y="166256"/>
          <a:ext cx="11398827" cy="64943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213911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8575" y="325926"/>
            <a:ext cx="3288172" cy="46011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MY" b="1" dirty="0" smtClean="0">
                <a:solidFill>
                  <a:schemeClr val="tx1"/>
                </a:solidFill>
              </a:rPr>
              <a:t>CADANGAN </a:t>
            </a:r>
            <a:r>
              <a:rPr lang="en-MY" sz="2800" b="1" dirty="0" smtClean="0">
                <a:solidFill>
                  <a:schemeClr val="tx1"/>
                </a:solidFill>
              </a:rPr>
              <a:t>PENAMBAHBAIKAN</a:t>
            </a:r>
          </a:p>
          <a:p>
            <a:pPr algn="ctr"/>
            <a:endParaRPr lang="en-MY" sz="2800" b="1" dirty="0" smtClean="0">
              <a:solidFill>
                <a:schemeClr val="tx1"/>
              </a:solidFill>
            </a:endParaRPr>
          </a:p>
          <a:p>
            <a:pPr algn="ctr"/>
            <a:r>
              <a:rPr lang="en-MY" sz="3200" b="1" dirty="0" smtClean="0">
                <a:solidFill>
                  <a:schemeClr val="tx1"/>
                </a:solidFill>
              </a:rPr>
              <a:t>PERKHIDMATAN</a:t>
            </a:r>
            <a:endParaRPr lang="en-MY" sz="3200" b="1" dirty="0">
              <a:solidFill>
                <a:schemeClr val="tx1"/>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985332206"/>
              </p:ext>
            </p:extLst>
          </p:nvPr>
        </p:nvGraphicFramePr>
        <p:xfrm>
          <a:off x="3530686" y="792414"/>
          <a:ext cx="8258636" cy="5295856"/>
        </p:xfrm>
        <a:graphic>
          <a:graphicData uri="http://schemas.openxmlformats.org/drawingml/2006/table">
            <a:tbl>
              <a:tblPr firstRow="1" firstCol="1" bandRow="1">
                <a:tableStyleId>{5C22544A-7EE6-4342-B048-85BDC9FD1C3A}</a:tableStyleId>
              </a:tblPr>
              <a:tblGrid>
                <a:gridCol w="934235"/>
                <a:gridCol w="5495601"/>
                <a:gridCol w="1828800"/>
              </a:tblGrid>
              <a:tr h="274057">
                <a:tc>
                  <a:txBody>
                    <a:bodyPr/>
                    <a:lstStyle/>
                    <a:p>
                      <a:pPr marL="457200" indent="-188913">
                        <a:spcAft>
                          <a:spcPts val="0"/>
                        </a:spcAft>
                      </a:pPr>
                      <a:r>
                        <a:rPr lang="en-US" sz="2000" dirty="0" err="1">
                          <a:solidFill>
                            <a:schemeClr val="bg1"/>
                          </a:solidFill>
                          <a:effectLst/>
                        </a:rPr>
                        <a:t>Bil</a:t>
                      </a:r>
                      <a:r>
                        <a:rPr lang="en-US" sz="2000" dirty="0">
                          <a:solidFill>
                            <a:schemeClr val="bg1"/>
                          </a:solidFill>
                          <a:effectLst/>
                        </a:rPr>
                        <a:t>.</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457200" indent="-6985" algn="ctr">
                        <a:spcAft>
                          <a:spcPts val="0"/>
                        </a:spcAft>
                      </a:pPr>
                      <a:r>
                        <a:rPr lang="en-US" sz="2000" dirty="0" err="1">
                          <a:solidFill>
                            <a:schemeClr val="bg1"/>
                          </a:solidFill>
                          <a:effectLst/>
                        </a:rPr>
                        <a:t>Perkara</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457200" indent="-188913">
                        <a:spcAft>
                          <a:spcPts val="0"/>
                        </a:spcAft>
                      </a:pPr>
                      <a:r>
                        <a:rPr lang="en-US" sz="2000" dirty="0" err="1">
                          <a:solidFill>
                            <a:schemeClr val="bg1"/>
                          </a:solidFill>
                          <a:effectLst/>
                        </a:rPr>
                        <a:t>Kekerapan</a:t>
                      </a:r>
                      <a:endParaRPr lang="ms-MY" sz="2000" dirty="0">
                        <a:solidFill>
                          <a:schemeClr val="bg1"/>
                        </a:solidFill>
                        <a:effectLst/>
                      </a:endParaRPr>
                    </a:p>
                    <a:p>
                      <a:pPr marL="457200" indent="-6985">
                        <a:spcAft>
                          <a:spcPts val="0"/>
                        </a:spcAft>
                      </a:pPr>
                      <a:r>
                        <a:rPr lang="en-US" sz="2000" dirty="0">
                          <a:solidFill>
                            <a:schemeClr val="bg1"/>
                          </a:solidFill>
                          <a:effectLst/>
                        </a:rPr>
                        <a:t> </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tc>
              </a:tr>
              <a:tr h="781098">
                <a:tc>
                  <a:txBody>
                    <a:bodyPr/>
                    <a:lstStyle/>
                    <a:p>
                      <a:pPr marL="457200" indent="-188913">
                        <a:spcAft>
                          <a:spcPts val="0"/>
                        </a:spcAft>
                      </a:pPr>
                      <a:r>
                        <a:rPr lang="en-US" sz="2000" dirty="0">
                          <a:solidFill>
                            <a:schemeClr val="bg1"/>
                          </a:solidFill>
                          <a:effectLst/>
                        </a:rPr>
                        <a:t>1.</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chemeClr val="bg1"/>
                          </a:solidFill>
                          <a:effectLst/>
                        </a:rPr>
                        <a:t>Perkhidmatan</a:t>
                      </a:r>
                      <a:r>
                        <a:rPr lang="en-US" sz="2000" dirty="0">
                          <a:solidFill>
                            <a:schemeClr val="bg1"/>
                          </a:solidFill>
                          <a:effectLst/>
                        </a:rPr>
                        <a:t> </a:t>
                      </a:r>
                      <a:r>
                        <a:rPr lang="en-US" sz="2000" dirty="0" err="1">
                          <a:solidFill>
                            <a:schemeClr val="bg1"/>
                          </a:solidFill>
                          <a:effectLst/>
                        </a:rPr>
                        <a:t>perpustakaan</a:t>
                      </a:r>
                      <a:r>
                        <a:rPr lang="en-US" sz="2000" dirty="0">
                          <a:solidFill>
                            <a:schemeClr val="bg1"/>
                          </a:solidFill>
                          <a:effectLst/>
                        </a:rPr>
                        <a:t> di </a:t>
                      </a:r>
                      <a:r>
                        <a:rPr lang="en-US" sz="2000" dirty="0" err="1">
                          <a:solidFill>
                            <a:schemeClr val="bg1"/>
                          </a:solidFill>
                          <a:effectLst/>
                        </a:rPr>
                        <a:t>buka</a:t>
                      </a:r>
                      <a:r>
                        <a:rPr lang="en-US" sz="2000" dirty="0">
                          <a:solidFill>
                            <a:schemeClr val="bg1"/>
                          </a:solidFill>
                          <a:effectLst/>
                        </a:rPr>
                        <a:t> </a:t>
                      </a:r>
                      <a:r>
                        <a:rPr lang="en-US" sz="2000" dirty="0" err="1">
                          <a:solidFill>
                            <a:schemeClr val="bg1"/>
                          </a:solidFill>
                          <a:effectLst/>
                        </a:rPr>
                        <a:t>lebih</a:t>
                      </a:r>
                      <a:r>
                        <a:rPr lang="en-US" sz="2000" dirty="0">
                          <a:solidFill>
                            <a:schemeClr val="bg1"/>
                          </a:solidFill>
                          <a:effectLst/>
                        </a:rPr>
                        <a:t> lama </a:t>
                      </a:r>
                      <a:r>
                        <a:rPr lang="en-US" sz="2000" dirty="0" err="1">
                          <a:solidFill>
                            <a:schemeClr val="bg1"/>
                          </a:solidFill>
                          <a:effectLst/>
                        </a:rPr>
                        <a:t>pada</a:t>
                      </a:r>
                      <a:r>
                        <a:rPr lang="en-US" sz="2000" dirty="0">
                          <a:solidFill>
                            <a:schemeClr val="bg1"/>
                          </a:solidFill>
                          <a:effectLst/>
                        </a:rPr>
                        <a:t> </a:t>
                      </a:r>
                      <a:r>
                        <a:rPr lang="en-US" sz="2000" dirty="0" err="1">
                          <a:solidFill>
                            <a:schemeClr val="bg1"/>
                          </a:solidFill>
                          <a:effectLst/>
                        </a:rPr>
                        <a:t>hari</a:t>
                      </a:r>
                      <a:r>
                        <a:rPr lang="en-US" sz="2000" dirty="0">
                          <a:solidFill>
                            <a:schemeClr val="bg1"/>
                          </a:solidFill>
                          <a:effectLst/>
                        </a:rPr>
                        <a:t> </a:t>
                      </a:r>
                      <a:r>
                        <a:rPr lang="en-US" sz="2000" dirty="0" err="1">
                          <a:solidFill>
                            <a:schemeClr val="bg1"/>
                          </a:solidFill>
                          <a:effectLst/>
                        </a:rPr>
                        <a:t>Sabtu</a:t>
                      </a:r>
                      <a:r>
                        <a:rPr lang="en-US" sz="2000" dirty="0">
                          <a:solidFill>
                            <a:schemeClr val="bg1"/>
                          </a:solidFill>
                          <a:effectLst/>
                        </a:rPr>
                        <a:t> </a:t>
                      </a:r>
                      <a:r>
                        <a:rPr lang="en-US" sz="2000" dirty="0" err="1">
                          <a:solidFill>
                            <a:schemeClr val="bg1"/>
                          </a:solidFill>
                          <a:effectLst/>
                        </a:rPr>
                        <a:t>dan</a:t>
                      </a:r>
                      <a:r>
                        <a:rPr lang="en-US" sz="2000" dirty="0">
                          <a:solidFill>
                            <a:schemeClr val="bg1"/>
                          </a:solidFill>
                          <a:effectLst/>
                        </a:rPr>
                        <a:t> </a:t>
                      </a:r>
                      <a:r>
                        <a:rPr lang="en-US" sz="2000" dirty="0" err="1" smtClean="0">
                          <a:solidFill>
                            <a:schemeClr val="bg1"/>
                          </a:solidFill>
                          <a:effectLst/>
                        </a:rPr>
                        <a:t>Ahad</a:t>
                      </a:r>
                      <a:endParaRPr lang="ms-MY" sz="2000" dirty="0">
                        <a:solidFill>
                          <a:schemeClr val="bg1"/>
                        </a:solidFill>
                        <a:effectLst/>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rPr>
                        <a:t>12</a:t>
                      </a:r>
                      <a:endParaRPr lang="ms-MY" sz="2000" dirty="0">
                        <a:solidFill>
                          <a:schemeClr val="bg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r>
              <a:tr h="858253">
                <a:tc>
                  <a:txBody>
                    <a:bodyPr/>
                    <a:lstStyle/>
                    <a:p>
                      <a:pPr marL="457200" indent="-188913">
                        <a:spcAft>
                          <a:spcPts val="0"/>
                        </a:spcAft>
                      </a:pPr>
                      <a:r>
                        <a:rPr lang="en-US" sz="2000" dirty="0">
                          <a:solidFill>
                            <a:schemeClr val="bg1"/>
                          </a:solidFill>
                          <a:effectLst/>
                        </a:rPr>
                        <a:t>2.</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a:solidFill>
                            <a:schemeClr val="bg1"/>
                          </a:solidFill>
                          <a:effectLst/>
                        </a:rPr>
                        <a:t>Perpustakaan perlu dibuka pada Sabtu dan Ahad walaupun pelajar prasiswazah / siswazah cuti </a:t>
                      </a:r>
                      <a:r>
                        <a:rPr lang="en-US" sz="2000" dirty="0" smtClean="0">
                          <a:solidFill>
                            <a:schemeClr val="bg1"/>
                          </a:solidFill>
                          <a:effectLst/>
                        </a:rPr>
                        <a:t>semester</a:t>
                      </a:r>
                    </a:p>
                    <a:p>
                      <a:pPr algn="just">
                        <a:lnSpc>
                          <a:spcPct val="110000"/>
                        </a:lnSpc>
                        <a:spcBef>
                          <a:spcPts val="600"/>
                        </a:spcBef>
                        <a:spcAft>
                          <a:spcPts val="0"/>
                        </a:spcAft>
                      </a:pPr>
                      <a:endParaRPr lang="ms-MY" sz="2000" dirty="0">
                        <a:solidFill>
                          <a:schemeClr val="bg1"/>
                        </a:solidFill>
                        <a:effectLst/>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rPr>
                        <a:t>9</a:t>
                      </a:r>
                      <a:endParaRPr lang="ms-MY" sz="2000" dirty="0">
                        <a:solidFill>
                          <a:schemeClr val="bg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r>
              <a:tr h="535259">
                <a:tc>
                  <a:txBody>
                    <a:bodyPr/>
                    <a:lstStyle/>
                    <a:p>
                      <a:pPr marL="457200" indent="-188913">
                        <a:spcAft>
                          <a:spcPts val="0"/>
                        </a:spcAft>
                      </a:pPr>
                      <a:r>
                        <a:rPr lang="en-US" sz="2000" dirty="0">
                          <a:solidFill>
                            <a:schemeClr val="bg1"/>
                          </a:solidFill>
                          <a:effectLst/>
                        </a:rPr>
                        <a:t>3.</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chemeClr val="bg1"/>
                          </a:solidFill>
                          <a:effectLst/>
                        </a:rPr>
                        <a:t>Perkhidmatan</a:t>
                      </a:r>
                      <a:r>
                        <a:rPr lang="en-US" sz="2000" dirty="0">
                          <a:solidFill>
                            <a:schemeClr val="bg1"/>
                          </a:solidFill>
                          <a:effectLst/>
                        </a:rPr>
                        <a:t> </a:t>
                      </a:r>
                      <a:r>
                        <a:rPr lang="en-US" sz="2000" dirty="0" err="1">
                          <a:solidFill>
                            <a:schemeClr val="bg1"/>
                          </a:solidFill>
                          <a:effectLst/>
                        </a:rPr>
                        <a:t>perpustakaan</a:t>
                      </a:r>
                      <a:r>
                        <a:rPr lang="en-US" sz="2000" dirty="0">
                          <a:solidFill>
                            <a:schemeClr val="bg1"/>
                          </a:solidFill>
                          <a:effectLst/>
                        </a:rPr>
                        <a:t> di </a:t>
                      </a:r>
                      <a:r>
                        <a:rPr lang="en-US" sz="2000" dirty="0" err="1">
                          <a:solidFill>
                            <a:schemeClr val="bg1"/>
                          </a:solidFill>
                          <a:effectLst/>
                        </a:rPr>
                        <a:t>buka</a:t>
                      </a:r>
                      <a:r>
                        <a:rPr lang="en-US" sz="2000" dirty="0">
                          <a:solidFill>
                            <a:schemeClr val="bg1"/>
                          </a:solidFill>
                          <a:effectLst/>
                        </a:rPr>
                        <a:t> 24 </a:t>
                      </a:r>
                      <a:r>
                        <a:rPr lang="en-US" sz="2000" dirty="0" smtClean="0">
                          <a:solidFill>
                            <a:schemeClr val="bg1"/>
                          </a:solidFill>
                          <a:effectLst/>
                        </a:rPr>
                        <a:t>jam</a:t>
                      </a:r>
                      <a:endParaRPr lang="ms-MY" sz="2000" dirty="0">
                        <a:solidFill>
                          <a:schemeClr val="bg1"/>
                        </a:solidFill>
                        <a:effectLst/>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rPr>
                        <a:t>5</a:t>
                      </a:r>
                      <a:endParaRPr lang="ms-MY" sz="2000" dirty="0">
                        <a:solidFill>
                          <a:schemeClr val="bg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r>
              <a:tr h="1077560">
                <a:tc>
                  <a:txBody>
                    <a:bodyPr/>
                    <a:lstStyle/>
                    <a:p>
                      <a:pPr marL="457200" indent="-188913">
                        <a:spcAft>
                          <a:spcPts val="0"/>
                        </a:spcAft>
                      </a:pPr>
                      <a:r>
                        <a:rPr lang="en-US" sz="2000" dirty="0">
                          <a:solidFill>
                            <a:schemeClr val="bg1"/>
                          </a:solidFill>
                          <a:effectLst/>
                        </a:rPr>
                        <a:t>4.</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a:solidFill>
                            <a:schemeClr val="bg1"/>
                          </a:solidFill>
                          <a:effectLst/>
                        </a:rPr>
                        <a:t>Mengadakan aktiviti untuk pelanggan perpustakaan supaya dapat menarik minat pelajar untuk berkunjung </a:t>
                      </a:r>
                      <a:r>
                        <a:rPr lang="en-US" sz="2000" dirty="0" smtClean="0">
                          <a:solidFill>
                            <a:schemeClr val="bg1"/>
                          </a:solidFill>
                          <a:effectLst/>
                        </a:rPr>
                        <a:t> </a:t>
                      </a:r>
                      <a:r>
                        <a:rPr lang="en-US" sz="2000" dirty="0">
                          <a:solidFill>
                            <a:schemeClr val="bg1"/>
                          </a:solidFill>
                          <a:effectLst/>
                        </a:rPr>
                        <a:t>ke </a:t>
                      </a:r>
                      <a:r>
                        <a:rPr lang="en-US" sz="2000" dirty="0" smtClean="0">
                          <a:solidFill>
                            <a:schemeClr val="bg1"/>
                          </a:solidFill>
                          <a:effectLst/>
                        </a:rPr>
                        <a:t>perpustakaan</a:t>
                      </a:r>
                    </a:p>
                    <a:p>
                      <a:pPr algn="just">
                        <a:lnSpc>
                          <a:spcPct val="110000"/>
                        </a:lnSpc>
                        <a:spcBef>
                          <a:spcPts val="600"/>
                        </a:spcBef>
                        <a:spcAft>
                          <a:spcPts val="0"/>
                        </a:spcAft>
                      </a:pPr>
                      <a:endParaRPr lang="ms-MY" sz="2000" dirty="0">
                        <a:solidFill>
                          <a:schemeClr val="bg1"/>
                        </a:solidFill>
                        <a:effectLst/>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rPr>
                        <a:t>5</a:t>
                      </a:r>
                      <a:endParaRPr lang="ms-MY" sz="2000" dirty="0">
                        <a:solidFill>
                          <a:schemeClr val="bg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r>
              <a:tr h="535259">
                <a:tc>
                  <a:txBody>
                    <a:bodyPr/>
                    <a:lstStyle/>
                    <a:p>
                      <a:pPr marL="457200" indent="-188913">
                        <a:spcAft>
                          <a:spcPts val="0"/>
                        </a:spcAft>
                      </a:pPr>
                      <a:r>
                        <a:rPr lang="en-US" sz="2000" dirty="0" smtClean="0">
                          <a:solidFill>
                            <a:schemeClr val="bg1"/>
                          </a:solidFill>
                          <a:effectLst/>
                        </a:rPr>
                        <a:t>5.</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chemeClr val="bg1"/>
                          </a:solidFill>
                          <a:effectLst/>
                        </a:rPr>
                        <a:t>Tambah</a:t>
                      </a:r>
                      <a:r>
                        <a:rPr lang="en-US" sz="2000" dirty="0">
                          <a:solidFill>
                            <a:schemeClr val="bg1"/>
                          </a:solidFill>
                          <a:effectLst/>
                        </a:rPr>
                        <a:t> </a:t>
                      </a:r>
                      <a:r>
                        <a:rPr lang="en-US" sz="2000" dirty="0" err="1">
                          <a:solidFill>
                            <a:schemeClr val="bg1"/>
                          </a:solidFill>
                          <a:effectLst/>
                        </a:rPr>
                        <a:t>baik</a:t>
                      </a:r>
                      <a:r>
                        <a:rPr lang="en-US" sz="2000" dirty="0">
                          <a:solidFill>
                            <a:schemeClr val="bg1"/>
                          </a:solidFill>
                          <a:effectLst/>
                        </a:rPr>
                        <a:t> program </a:t>
                      </a:r>
                      <a:r>
                        <a:rPr lang="en-US" sz="2000" dirty="0" err="1">
                          <a:solidFill>
                            <a:schemeClr val="bg1"/>
                          </a:solidFill>
                          <a:effectLst/>
                        </a:rPr>
                        <a:t>literasi</a:t>
                      </a:r>
                      <a:r>
                        <a:rPr lang="en-US" sz="2000" dirty="0">
                          <a:solidFill>
                            <a:schemeClr val="bg1"/>
                          </a:solidFill>
                          <a:effectLst/>
                        </a:rPr>
                        <a:t> </a:t>
                      </a:r>
                      <a:r>
                        <a:rPr lang="en-US" sz="2000" dirty="0" err="1" smtClean="0">
                          <a:solidFill>
                            <a:schemeClr val="bg1"/>
                          </a:solidFill>
                          <a:effectLst/>
                        </a:rPr>
                        <a:t>maklumat</a:t>
                      </a:r>
                      <a:endParaRPr lang="ms-MY" sz="2000" dirty="0">
                        <a:solidFill>
                          <a:schemeClr val="bg1"/>
                        </a:solidFill>
                        <a:effectLst/>
                      </a:endParaRPr>
                    </a:p>
                  </a:txBody>
                  <a:tcPr marL="68580" marR="68580" marT="0" marB="0"/>
                </a:tc>
                <a:tc>
                  <a:txBody>
                    <a:bodyPr/>
                    <a:lstStyle/>
                    <a:p>
                      <a:pPr marL="457200" indent="-457200" algn="ctr" defTabSz="630238">
                        <a:spcAft>
                          <a:spcPts val="0"/>
                        </a:spcAft>
                      </a:pPr>
                      <a:r>
                        <a:rPr lang="en-US" sz="2000" dirty="0">
                          <a:solidFill>
                            <a:schemeClr val="bg1"/>
                          </a:solidFill>
                          <a:effectLst/>
                        </a:rPr>
                        <a:t>1</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pic>
        <p:nvPicPr>
          <p:cNvPr id="2" name="Picture 1"/>
          <p:cNvPicPr>
            <a:picLocks noChangeAspect="1"/>
          </p:cNvPicPr>
          <p:nvPr/>
        </p:nvPicPr>
        <p:blipFill>
          <a:blip r:embed="rId2"/>
          <a:stretch>
            <a:fillRect/>
          </a:stretch>
        </p:blipFill>
        <p:spPr>
          <a:xfrm>
            <a:off x="0" y="3786187"/>
            <a:ext cx="3429000" cy="2281844"/>
          </a:xfrm>
          <a:prstGeom prst="rect">
            <a:avLst/>
          </a:prstGeom>
        </p:spPr>
      </p:pic>
    </p:spTree>
    <p:extLst>
      <p:ext uri="{BB962C8B-B14F-4D97-AF65-F5344CB8AC3E}">
        <p14:creationId xmlns:p14="http://schemas.microsoft.com/office/powerpoint/2010/main" val="16106766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9512"/>
            <a:ext cx="3288172" cy="2571863"/>
          </a:xfrm>
        </p:spPr>
        <p:txBody>
          <a:bodyPr/>
          <a:lstStyle/>
          <a:p>
            <a:pPr algn="ctr"/>
            <a:r>
              <a:rPr lang="en-MY" b="1" dirty="0" smtClean="0">
                <a:solidFill>
                  <a:schemeClr val="tx1"/>
                </a:solidFill>
              </a:rPr>
              <a:t>CADANGAN </a:t>
            </a:r>
            <a:r>
              <a:rPr lang="en-MY" sz="2800" b="1" dirty="0" smtClean="0">
                <a:solidFill>
                  <a:schemeClr val="tx1"/>
                </a:solidFill>
              </a:rPr>
              <a:t>PENAMBAHBAIKAN</a:t>
            </a:r>
            <a:br>
              <a:rPr lang="en-MY" sz="2800" b="1" dirty="0" smtClean="0">
                <a:solidFill>
                  <a:schemeClr val="tx1"/>
                </a:solidFill>
              </a:rPr>
            </a:br>
            <a:r>
              <a:rPr lang="en-MY" sz="2800" b="1" dirty="0" smtClean="0">
                <a:solidFill>
                  <a:schemeClr val="tx1"/>
                </a:solidFill>
              </a:rPr>
              <a:t/>
            </a:r>
            <a:br>
              <a:rPr lang="en-MY" sz="2800" b="1" dirty="0" smtClean="0">
                <a:solidFill>
                  <a:schemeClr val="tx1"/>
                </a:solidFill>
              </a:rPr>
            </a:br>
            <a:r>
              <a:rPr lang="en-MY" sz="4000" b="1" dirty="0" smtClean="0">
                <a:solidFill>
                  <a:schemeClr val="tx1"/>
                </a:solidFill>
              </a:rPr>
              <a:t>KOLEKSI</a:t>
            </a:r>
            <a:endParaRPr lang="en-MY" sz="4000" b="1" dirty="0">
              <a:solidFill>
                <a:schemeClr val="tx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305768744"/>
              </p:ext>
            </p:extLst>
          </p:nvPr>
        </p:nvGraphicFramePr>
        <p:xfrm>
          <a:off x="3675861" y="807720"/>
          <a:ext cx="7628015" cy="5230474"/>
        </p:xfrm>
        <a:graphic>
          <a:graphicData uri="http://schemas.openxmlformats.org/drawingml/2006/table">
            <a:tbl>
              <a:tblPr firstRow="1" firstCol="1" bandRow="1">
                <a:tableStyleId>{5C22544A-7EE6-4342-B048-85BDC9FD1C3A}</a:tableStyleId>
              </a:tblPr>
              <a:tblGrid>
                <a:gridCol w="1038029"/>
                <a:gridCol w="4781828"/>
                <a:gridCol w="1808158"/>
              </a:tblGrid>
              <a:tr h="659303">
                <a:tc>
                  <a:txBody>
                    <a:bodyPr/>
                    <a:lstStyle/>
                    <a:p>
                      <a:pPr marL="457200" indent="-284163" algn="ctr">
                        <a:spcAft>
                          <a:spcPts val="0"/>
                        </a:spcAft>
                      </a:pPr>
                      <a:r>
                        <a:rPr lang="en-US" sz="2000" dirty="0" err="1">
                          <a:solidFill>
                            <a:schemeClr val="bg1"/>
                          </a:solidFill>
                          <a:effectLst/>
                        </a:rPr>
                        <a:t>Bil</a:t>
                      </a:r>
                      <a:r>
                        <a:rPr lang="en-US" sz="2000" dirty="0">
                          <a:solidFill>
                            <a:schemeClr val="bg1"/>
                          </a:solidFill>
                          <a:effectLst/>
                        </a:rPr>
                        <a:t>.</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6985" algn="ctr">
                        <a:spcAft>
                          <a:spcPts val="0"/>
                        </a:spcAft>
                      </a:pPr>
                      <a:r>
                        <a:rPr lang="en-US" sz="2000" dirty="0" err="1">
                          <a:solidFill>
                            <a:schemeClr val="bg1"/>
                          </a:solidFill>
                          <a:effectLst/>
                        </a:rPr>
                        <a:t>Perkara</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marL="268288" indent="-173038" algn="ctr">
                        <a:spcAft>
                          <a:spcPts val="0"/>
                        </a:spcAft>
                      </a:pPr>
                      <a:r>
                        <a:rPr lang="en-US" sz="2000" dirty="0" err="1">
                          <a:solidFill>
                            <a:schemeClr val="bg1"/>
                          </a:solidFill>
                          <a:effectLst/>
                        </a:rPr>
                        <a:t>Kekerapan</a:t>
                      </a:r>
                      <a:endParaRPr lang="ms-MY" sz="2000" dirty="0">
                        <a:solidFill>
                          <a:schemeClr val="bg1"/>
                        </a:solidFill>
                        <a:effectLst/>
                      </a:endParaRPr>
                    </a:p>
                    <a:p>
                      <a:pPr marL="457200" indent="-6985" algn="ctr">
                        <a:spcAft>
                          <a:spcPts val="0"/>
                        </a:spcAft>
                      </a:pPr>
                      <a:r>
                        <a:rPr lang="en-US" sz="2000" dirty="0">
                          <a:solidFill>
                            <a:schemeClr val="bg1"/>
                          </a:solidFill>
                          <a:effectLst/>
                        </a:rPr>
                        <a:t> </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r>
              <a:tr h="2285585">
                <a:tc>
                  <a:txBody>
                    <a:bodyPr/>
                    <a:lstStyle/>
                    <a:p>
                      <a:pPr marL="457200" indent="-6985">
                        <a:spcAft>
                          <a:spcPts val="0"/>
                        </a:spcAft>
                      </a:pPr>
                      <a:r>
                        <a:rPr lang="en-US" sz="2000" dirty="0">
                          <a:solidFill>
                            <a:schemeClr val="bg1"/>
                          </a:solidFill>
                          <a:effectLst/>
                        </a:rPr>
                        <a:t>1.</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chemeClr val="bg1"/>
                          </a:solidFill>
                          <a:effectLst/>
                          <a:latin typeface="+mj-lt"/>
                        </a:rPr>
                        <a:t>Penambahan</a:t>
                      </a:r>
                      <a:r>
                        <a:rPr lang="en-US" sz="2000" dirty="0">
                          <a:solidFill>
                            <a:schemeClr val="bg1"/>
                          </a:solidFill>
                          <a:effectLst/>
                          <a:latin typeface="+mj-lt"/>
                        </a:rPr>
                        <a:t> </a:t>
                      </a:r>
                      <a:r>
                        <a:rPr lang="en-US" sz="2000" dirty="0" err="1">
                          <a:solidFill>
                            <a:schemeClr val="bg1"/>
                          </a:solidFill>
                          <a:effectLst/>
                          <a:latin typeface="+mj-lt"/>
                        </a:rPr>
                        <a:t>buku-buku</a:t>
                      </a:r>
                      <a:r>
                        <a:rPr lang="en-US" sz="2000" dirty="0">
                          <a:solidFill>
                            <a:schemeClr val="bg1"/>
                          </a:solidFill>
                          <a:effectLst/>
                          <a:latin typeface="+mj-lt"/>
                        </a:rPr>
                        <a:t> yang </a:t>
                      </a:r>
                      <a:r>
                        <a:rPr lang="en-US" sz="2000" dirty="0" err="1">
                          <a:solidFill>
                            <a:schemeClr val="bg1"/>
                          </a:solidFill>
                          <a:effectLst/>
                          <a:latin typeface="+mj-lt"/>
                        </a:rPr>
                        <a:t>terkini</a:t>
                      </a:r>
                      <a:r>
                        <a:rPr lang="en-US" sz="2000" dirty="0">
                          <a:solidFill>
                            <a:schemeClr val="bg1"/>
                          </a:solidFill>
                          <a:effectLst/>
                          <a:latin typeface="+mj-lt"/>
                        </a:rPr>
                        <a:t> </a:t>
                      </a:r>
                      <a:r>
                        <a:rPr lang="en-US" sz="2000" dirty="0" err="1">
                          <a:solidFill>
                            <a:schemeClr val="bg1"/>
                          </a:solidFill>
                          <a:effectLst/>
                          <a:latin typeface="+mj-lt"/>
                        </a:rPr>
                        <a:t>untuk</a:t>
                      </a:r>
                      <a:r>
                        <a:rPr lang="en-US" sz="2000" dirty="0">
                          <a:solidFill>
                            <a:schemeClr val="bg1"/>
                          </a:solidFill>
                          <a:effectLst/>
                          <a:latin typeface="+mj-lt"/>
                        </a:rPr>
                        <a:t> </a:t>
                      </a:r>
                      <a:r>
                        <a:rPr lang="en-US" sz="2000" dirty="0" err="1">
                          <a:solidFill>
                            <a:schemeClr val="bg1"/>
                          </a:solidFill>
                          <a:effectLst/>
                          <a:latin typeface="+mj-lt"/>
                        </a:rPr>
                        <a:t>semua</a:t>
                      </a:r>
                      <a:r>
                        <a:rPr lang="en-US" sz="2000" dirty="0">
                          <a:solidFill>
                            <a:schemeClr val="bg1"/>
                          </a:solidFill>
                          <a:effectLst/>
                          <a:latin typeface="+mj-lt"/>
                        </a:rPr>
                        <a:t> </a:t>
                      </a:r>
                      <a:r>
                        <a:rPr lang="en-US" sz="2000" dirty="0" err="1">
                          <a:solidFill>
                            <a:schemeClr val="bg1"/>
                          </a:solidFill>
                          <a:effectLst/>
                          <a:latin typeface="+mj-lt"/>
                        </a:rPr>
                        <a:t>subjek</a:t>
                      </a:r>
                      <a:r>
                        <a:rPr lang="en-US" sz="2000" dirty="0">
                          <a:solidFill>
                            <a:schemeClr val="bg1"/>
                          </a:solidFill>
                          <a:effectLst/>
                          <a:latin typeface="+mj-lt"/>
                        </a:rPr>
                        <a:t> </a:t>
                      </a:r>
                      <a:r>
                        <a:rPr lang="en-US" sz="2000" dirty="0" err="1">
                          <a:solidFill>
                            <a:schemeClr val="bg1"/>
                          </a:solidFill>
                          <a:effectLst/>
                          <a:latin typeface="+mj-lt"/>
                        </a:rPr>
                        <a:t>dan</a:t>
                      </a:r>
                      <a:r>
                        <a:rPr lang="en-US" sz="2000" dirty="0">
                          <a:solidFill>
                            <a:schemeClr val="bg1"/>
                          </a:solidFill>
                          <a:effectLst/>
                          <a:latin typeface="+mj-lt"/>
                        </a:rPr>
                        <a:t> </a:t>
                      </a:r>
                      <a:r>
                        <a:rPr lang="en-US" sz="2000" dirty="0" err="1">
                          <a:solidFill>
                            <a:schemeClr val="bg1"/>
                          </a:solidFill>
                          <a:effectLst/>
                          <a:latin typeface="+mj-lt"/>
                        </a:rPr>
                        <a:t>buku</a:t>
                      </a:r>
                      <a:r>
                        <a:rPr lang="en-US" sz="2000" dirty="0">
                          <a:solidFill>
                            <a:schemeClr val="bg1"/>
                          </a:solidFill>
                          <a:effectLst/>
                          <a:latin typeface="+mj-lt"/>
                        </a:rPr>
                        <a:t> </a:t>
                      </a:r>
                      <a:r>
                        <a:rPr lang="en-US" sz="2000" dirty="0" err="1">
                          <a:solidFill>
                            <a:schemeClr val="bg1"/>
                          </a:solidFill>
                          <a:effectLst/>
                          <a:latin typeface="+mj-lt"/>
                        </a:rPr>
                        <a:t>rujukan</a:t>
                      </a:r>
                      <a:endParaRPr lang="ms-MY" sz="2000" dirty="0">
                        <a:solidFill>
                          <a:schemeClr val="bg1"/>
                        </a:solidFill>
                        <a:effectLst/>
                        <a:latin typeface="+mj-lt"/>
                      </a:endParaRPr>
                    </a:p>
                    <a:p>
                      <a:pPr algn="just">
                        <a:lnSpc>
                          <a:spcPct val="110000"/>
                        </a:lnSpc>
                        <a:spcBef>
                          <a:spcPts val="600"/>
                        </a:spcBef>
                        <a:spcAft>
                          <a:spcPts val="0"/>
                        </a:spcAft>
                      </a:pPr>
                      <a:r>
                        <a:rPr lang="en-US" sz="2000" dirty="0" err="1">
                          <a:solidFill>
                            <a:schemeClr val="bg1"/>
                          </a:solidFill>
                          <a:effectLst/>
                          <a:latin typeface="+mj-lt"/>
                        </a:rPr>
                        <a:t>Contoh</a:t>
                      </a:r>
                      <a:r>
                        <a:rPr lang="en-US" sz="2000" dirty="0">
                          <a:solidFill>
                            <a:schemeClr val="bg1"/>
                          </a:solidFill>
                          <a:effectLst/>
                          <a:latin typeface="+mj-lt"/>
                        </a:rPr>
                        <a:t>: </a:t>
                      </a:r>
                      <a:r>
                        <a:rPr lang="en-US" sz="2000" dirty="0" err="1">
                          <a:solidFill>
                            <a:schemeClr val="bg1"/>
                          </a:solidFill>
                          <a:effectLst/>
                          <a:latin typeface="+mj-lt"/>
                        </a:rPr>
                        <a:t>Teater</a:t>
                      </a:r>
                      <a:r>
                        <a:rPr lang="en-US" sz="2000" dirty="0">
                          <a:solidFill>
                            <a:schemeClr val="bg1"/>
                          </a:solidFill>
                          <a:effectLst/>
                          <a:latin typeface="+mj-lt"/>
                        </a:rPr>
                        <a:t>, </a:t>
                      </a:r>
                      <a:r>
                        <a:rPr lang="en-US" sz="2000" dirty="0" err="1">
                          <a:solidFill>
                            <a:schemeClr val="bg1"/>
                          </a:solidFill>
                          <a:effectLst/>
                          <a:latin typeface="+mj-lt"/>
                        </a:rPr>
                        <a:t>Pendidikan</a:t>
                      </a:r>
                      <a:r>
                        <a:rPr lang="en-US" sz="2000" dirty="0">
                          <a:solidFill>
                            <a:schemeClr val="bg1"/>
                          </a:solidFill>
                          <a:effectLst/>
                          <a:latin typeface="+mj-lt"/>
                        </a:rPr>
                        <a:t> </a:t>
                      </a:r>
                      <a:r>
                        <a:rPr lang="en-US" sz="2000" dirty="0" err="1">
                          <a:solidFill>
                            <a:schemeClr val="bg1"/>
                          </a:solidFill>
                          <a:effectLst/>
                          <a:latin typeface="+mj-lt"/>
                        </a:rPr>
                        <a:t>Khas</a:t>
                      </a:r>
                      <a:r>
                        <a:rPr lang="en-US" sz="2000" dirty="0">
                          <a:solidFill>
                            <a:schemeClr val="bg1"/>
                          </a:solidFill>
                          <a:effectLst/>
                          <a:latin typeface="+mj-lt"/>
                        </a:rPr>
                        <a:t>, calculus, </a:t>
                      </a:r>
                      <a:r>
                        <a:rPr lang="en-US" sz="2000" dirty="0" err="1">
                          <a:solidFill>
                            <a:schemeClr val="bg1"/>
                          </a:solidFill>
                          <a:effectLst/>
                          <a:latin typeface="+mj-lt"/>
                        </a:rPr>
                        <a:t>dan</a:t>
                      </a:r>
                      <a:r>
                        <a:rPr lang="en-US" sz="2000" dirty="0">
                          <a:solidFill>
                            <a:schemeClr val="bg1"/>
                          </a:solidFill>
                          <a:effectLst/>
                          <a:latin typeface="+mj-lt"/>
                        </a:rPr>
                        <a:t> </a:t>
                      </a:r>
                      <a:r>
                        <a:rPr lang="en-US" sz="2000" dirty="0" err="1">
                          <a:solidFill>
                            <a:schemeClr val="bg1"/>
                          </a:solidFill>
                          <a:effectLst/>
                          <a:latin typeface="+mj-lt"/>
                        </a:rPr>
                        <a:t>pedagogi</a:t>
                      </a:r>
                      <a:r>
                        <a:rPr lang="en-US" sz="2000" dirty="0">
                          <a:solidFill>
                            <a:schemeClr val="bg1"/>
                          </a:solidFill>
                          <a:effectLst/>
                          <a:latin typeface="+mj-lt"/>
                        </a:rPr>
                        <a:t> </a:t>
                      </a:r>
                      <a:r>
                        <a:rPr lang="en-US" sz="2000" dirty="0" err="1">
                          <a:solidFill>
                            <a:schemeClr val="bg1"/>
                          </a:solidFill>
                          <a:effectLst/>
                          <a:latin typeface="+mj-lt"/>
                        </a:rPr>
                        <a:t>Pendidikan</a:t>
                      </a:r>
                      <a:r>
                        <a:rPr lang="en-US" sz="2000" dirty="0">
                          <a:solidFill>
                            <a:schemeClr val="bg1"/>
                          </a:solidFill>
                          <a:effectLst/>
                          <a:latin typeface="+mj-lt"/>
                        </a:rPr>
                        <a:t> Islam, </a:t>
                      </a:r>
                      <a:r>
                        <a:rPr lang="en-US" sz="2000" dirty="0" err="1">
                          <a:solidFill>
                            <a:schemeClr val="bg1"/>
                          </a:solidFill>
                          <a:effectLst/>
                          <a:latin typeface="+mj-lt"/>
                        </a:rPr>
                        <a:t>jenis</a:t>
                      </a:r>
                      <a:r>
                        <a:rPr lang="en-US" sz="2000" dirty="0">
                          <a:solidFill>
                            <a:schemeClr val="bg1"/>
                          </a:solidFill>
                          <a:effectLst/>
                          <a:latin typeface="+mj-lt"/>
                        </a:rPr>
                        <a:t> </a:t>
                      </a:r>
                      <a:r>
                        <a:rPr lang="en-US" sz="2000" dirty="0" err="1">
                          <a:solidFill>
                            <a:schemeClr val="bg1"/>
                          </a:solidFill>
                          <a:effectLst/>
                          <a:latin typeface="+mj-lt"/>
                        </a:rPr>
                        <a:t>haiwan</a:t>
                      </a:r>
                      <a:r>
                        <a:rPr lang="en-US" sz="2000" dirty="0">
                          <a:solidFill>
                            <a:schemeClr val="bg1"/>
                          </a:solidFill>
                          <a:effectLst/>
                          <a:latin typeface="+mj-lt"/>
                        </a:rPr>
                        <a:t>, </a:t>
                      </a:r>
                      <a:r>
                        <a:rPr lang="en-US" sz="2000" dirty="0" err="1">
                          <a:solidFill>
                            <a:schemeClr val="bg1"/>
                          </a:solidFill>
                          <a:effectLst/>
                          <a:latin typeface="+mj-lt"/>
                        </a:rPr>
                        <a:t>buku</a:t>
                      </a:r>
                      <a:r>
                        <a:rPr lang="en-US" sz="2000" dirty="0">
                          <a:solidFill>
                            <a:schemeClr val="bg1"/>
                          </a:solidFill>
                          <a:effectLst/>
                          <a:latin typeface="+mj-lt"/>
                        </a:rPr>
                        <a:t> Bahasa </a:t>
                      </a:r>
                      <a:r>
                        <a:rPr lang="en-US" sz="2000" dirty="0" err="1">
                          <a:solidFill>
                            <a:schemeClr val="bg1"/>
                          </a:solidFill>
                          <a:effectLst/>
                          <a:latin typeface="+mj-lt"/>
                        </a:rPr>
                        <a:t>isyarat</a:t>
                      </a:r>
                      <a:r>
                        <a:rPr lang="en-US" sz="2000" dirty="0">
                          <a:solidFill>
                            <a:schemeClr val="bg1"/>
                          </a:solidFill>
                          <a:effectLst/>
                          <a:latin typeface="+mj-lt"/>
                        </a:rPr>
                        <a:t> ASL </a:t>
                      </a:r>
                      <a:r>
                        <a:rPr lang="en-US" sz="2000" dirty="0" err="1">
                          <a:solidFill>
                            <a:schemeClr val="bg1"/>
                          </a:solidFill>
                          <a:effectLst/>
                          <a:latin typeface="+mj-lt"/>
                        </a:rPr>
                        <a:t>untuk</a:t>
                      </a:r>
                      <a:r>
                        <a:rPr lang="en-US" sz="2000" dirty="0">
                          <a:solidFill>
                            <a:schemeClr val="bg1"/>
                          </a:solidFill>
                          <a:effectLst/>
                          <a:latin typeface="+mj-lt"/>
                        </a:rPr>
                        <a:t> </a:t>
                      </a:r>
                      <a:r>
                        <a:rPr lang="en-US" sz="2000" dirty="0" err="1">
                          <a:solidFill>
                            <a:schemeClr val="bg1"/>
                          </a:solidFill>
                          <a:effectLst/>
                          <a:latin typeface="+mj-lt"/>
                        </a:rPr>
                        <a:t>pelajar</a:t>
                      </a:r>
                      <a:r>
                        <a:rPr lang="en-US" sz="2000" dirty="0">
                          <a:solidFill>
                            <a:schemeClr val="bg1"/>
                          </a:solidFill>
                          <a:effectLst/>
                          <a:latin typeface="+mj-lt"/>
                        </a:rPr>
                        <a:t> </a:t>
                      </a:r>
                      <a:r>
                        <a:rPr lang="en-US" sz="2000" dirty="0" err="1">
                          <a:solidFill>
                            <a:schemeClr val="bg1"/>
                          </a:solidFill>
                          <a:effectLst/>
                          <a:latin typeface="+mj-lt"/>
                        </a:rPr>
                        <a:t>pendidikan</a:t>
                      </a:r>
                      <a:r>
                        <a:rPr lang="en-US" sz="2000" dirty="0">
                          <a:solidFill>
                            <a:schemeClr val="bg1"/>
                          </a:solidFill>
                          <a:effectLst/>
                          <a:latin typeface="+mj-lt"/>
                        </a:rPr>
                        <a:t> </a:t>
                      </a:r>
                      <a:r>
                        <a:rPr lang="en-US" sz="2000" dirty="0" err="1" smtClean="0">
                          <a:solidFill>
                            <a:schemeClr val="bg1"/>
                          </a:solidFill>
                          <a:effectLst/>
                          <a:latin typeface="+mj-lt"/>
                        </a:rPr>
                        <a:t>khas</a:t>
                      </a:r>
                      <a:endParaRPr lang="ms-MY" sz="2000" dirty="0">
                        <a:solidFill>
                          <a:schemeClr val="bg1"/>
                        </a:solidFill>
                        <a:effectLst/>
                        <a:latin typeface="+mj-lt"/>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latin typeface="+mj-lt"/>
                        </a:rPr>
                        <a:t>46</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780176">
                <a:tc>
                  <a:txBody>
                    <a:bodyPr/>
                    <a:lstStyle/>
                    <a:p>
                      <a:pPr marL="457200" indent="-6985">
                        <a:spcAft>
                          <a:spcPts val="0"/>
                        </a:spcAft>
                      </a:pPr>
                      <a:r>
                        <a:rPr lang="en-US" sz="2000">
                          <a:solidFill>
                            <a:schemeClr val="bg1"/>
                          </a:solidFill>
                          <a:effectLst/>
                        </a:rPr>
                        <a:t>2.</a:t>
                      </a:r>
                      <a:endParaRPr lang="ms-MY" sz="200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a:solidFill>
                            <a:schemeClr val="bg1"/>
                          </a:solidFill>
                          <a:effectLst/>
                          <a:latin typeface="+mj-lt"/>
                        </a:rPr>
                        <a:t>Penyusunan buku dengan lebih </a:t>
                      </a:r>
                      <a:r>
                        <a:rPr lang="en-US" sz="2000" dirty="0" smtClean="0">
                          <a:solidFill>
                            <a:schemeClr val="bg1"/>
                          </a:solidFill>
                          <a:effectLst/>
                          <a:latin typeface="+mj-lt"/>
                        </a:rPr>
                        <a:t>teratur</a:t>
                      </a:r>
                      <a:endParaRPr lang="ms-MY" sz="2000" dirty="0">
                        <a:solidFill>
                          <a:schemeClr val="bg1"/>
                        </a:solidFill>
                        <a:effectLst/>
                        <a:latin typeface="+mj-lt"/>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latin typeface="+mj-lt"/>
                        </a:rPr>
                        <a:t>4</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1021921">
                <a:tc>
                  <a:txBody>
                    <a:bodyPr/>
                    <a:lstStyle/>
                    <a:p>
                      <a:pPr marL="457200" indent="-6985">
                        <a:spcAft>
                          <a:spcPts val="0"/>
                        </a:spcAft>
                      </a:pPr>
                      <a:r>
                        <a:rPr lang="en-US" sz="2000">
                          <a:solidFill>
                            <a:schemeClr val="bg1"/>
                          </a:solidFill>
                          <a:effectLst/>
                        </a:rPr>
                        <a:t>3.</a:t>
                      </a:r>
                      <a:endParaRPr lang="ms-MY" sz="200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chemeClr val="bg1"/>
                          </a:solidFill>
                          <a:effectLst/>
                          <a:latin typeface="+mj-lt"/>
                        </a:rPr>
                        <a:t>Langganan</a:t>
                      </a:r>
                      <a:r>
                        <a:rPr lang="en-US" sz="2000" dirty="0">
                          <a:solidFill>
                            <a:schemeClr val="bg1"/>
                          </a:solidFill>
                          <a:effectLst/>
                          <a:latin typeface="+mj-lt"/>
                        </a:rPr>
                        <a:t> </a:t>
                      </a:r>
                      <a:r>
                        <a:rPr lang="en-US" sz="2000" dirty="0" err="1">
                          <a:solidFill>
                            <a:schemeClr val="bg1"/>
                          </a:solidFill>
                          <a:effectLst/>
                          <a:latin typeface="+mj-lt"/>
                        </a:rPr>
                        <a:t>jurnal</a:t>
                      </a:r>
                      <a:r>
                        <a:rPr lang="en-US" sz="2000" dirty="0">
                          <a:solidFill>
                            <a:schemeClr val="bg1"/>
                          </a:solidFill>
                          <a:effectLst/>
                          <a:latin typeface="+mj-lt"/>
                        </a:rPr>
                        <a:t> </a:t>
                      </a:r>
                      <a:r>
                        <a:rPr lang="en-US" sz="2000" dirty="0" err="1">
                          <a:solidFill>
                            <a:schemeClr val="bg1"/>
                          </a:solidFill>
                          <a:effectLst/>
                          <a:latin typeface="+mj-lt"/>
                        </a:rPr>
                        <a:t>elektronik</a:t>
                      </a:r>
                      <a:r>
                        <a:rPr lang="en-US" sz="2000" dirty="0">
                          <a:solidFill>
                            <a:schemeClr val="bg1"/>
                          </a:solidFill>
                          <a:effectLst/>
                          <a:latin typeface="+mj-lt"/>
                        </a:rPr>
                        <a:t> </a:t>
                      </a:r>
                      <a:r>
                        <a:rPr lang="en-US" sz="2000" dirty="0" err="1">
                          <a:solidFill>
                            <a:schemeClr val="bg1"/>
                          </a:solidFill>
                          <a:effectLst/>
                          <a:latin typeface="+mj-lt"/>
                        </a:rPr>
                        <a:t>untuk</a:t>
                      </a:r>
                      <a:r>
                        <a:rPr lang="en-US" sz="2000" dirty="0">
                          <a:solidFill>
                            <a:schemeClr val="bg1"/>
                          </a:solidFill>
                          <a:effectLst/>
                          <a:latin typeface="+mj-lt"/>
                        </a:rPr>
                        <a:t> </a:t>
                      </a:r>
                      <a:r>
                        <a:rPr lang="en-US" sz="2000" dirty="0" err="1">
                          <a:solidFill>
                            <a:schemeClr val="bg1"/>
                          </a:solidFill>
                          <a:effectLst/>
                          <a:latin typeface="+mj-lt"/>
                        </a:rPr>
                        <a:t>pendidikan</a:t>
                      </a:r>
                      <a:r>
                        <a:rPr lang="en-US" sz="2000" dirty="0">
                          <a:solidFill>
                            <a:schemeClr val="bg1"/>
                          </a:solidFill>
                          <a:effectLst/>
                          <a:latin typeface="+mj-lt"/>
                        </a:rPr>
                        <a:t> </a:t>
                      </a:r>
                      <a:r>
                        <a:rPr lang="en-US" sz="2000" dirty="0" err="1">
                          <a:solidFill>
                            <a:schemeClr val="bg1"/>
                          </a:solidFill>
                          <a:effectLst/>
                          <a:latin typeface="+mj-lt"/>
                        </a:rPr>
                        <a:t>khas</a:t>
                      </a:r>
                      <a:r>
                        <a:rPr lang="en-US" sz="2000" dirty="0">
                          <a:solidFill>
                            <a:schemeClr val="bg1"/>
                          </a:solidFill>
                          <a:effectLst/>
                          <a:latin typeface="+mj-lt"/>
                        </a:rPr>
                        <a:t> </a:t>
                      </a:r>
                      <a:r>
                        <a:rPr lang="en-US" sz="2000" dirty="0" err="1">
                          <a:solidFill>
                            <a:schemeClr val="bg1"/>
                          </a:solidFill>
                          <a:effectLst/>
                          <a:latin typeface="+mj-lt"/>
                        </a:rPr>
                        <a:t>dan</a:t>
                      </a:r>
                      <a:r>
                        <a:rPr lang="en-US" sz="2000" dirty="0">
                          <a:solidFill>
                            <a:schemeClr val="bg1"/>
                          </a:solidFill>
                          <a:effectLst/>
                          <a:latin typeface="+mj-lt"/>
                        </a:rPr>
                        <a:t> </a:t>
                      </a:r>
                      <a:r>
                        <a:rPr lang="en-US" sz="2000" dirty="0" err="1">
                          <a:solidFill>
                            <a:schemeClr val="bg1"/>
                          </a:solidFill>
                          <a:effectLst/>
                          <a:latin typeface="+mj-lt"/>
                        </a:rPr>
                        <a:t>jurnal</a:t>
                      </a:r>
                      <a:r>
                        <a:rPr lang="en-US" sz="2000" dirty="0">
                          <a:solidFill>
                            <a:schemeClr val="bg1"/>
                          </a:solidFill>
                          <a:effectLst/>
                          <a:latin typeface="+mj-lt"/>
                        </a:rPr>
                        <a:t> psychology of music</a:t>
                      </a:r>
                      <a:r>
                        <a:rPr lang="en-US" sz="2000" dirty="0" smtClean="0">
                          <a:solidFill>
                            <a:schemeClr val="bg1"/>
                          </a:solidFill>
                          <a:effectLst/>
                          <a:latin typeface="+mj-lt"/>
                        </a:rPr>
                        <a:t>.</a:t>
                      </a:r>
                      <a:endParaRPr lang="ms-MY" sz="2000" dirty="0">
                        <a:solidFill>
                          <a:schemeClr val="bg1"/>
                        </a:solidFill>
                        <a:effectLst/>
                        <a:latin typeface="+mj-lt"/>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latin typeface="+mj-lt"/>
                        </a:rPr>
                        <a:t>2</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483489">
                <a:tc>
                  <a:txBody>
                    <a:bodyPr/>
                    <a:lstStyle/>
                    <a:p>
                      <a:pPr marL="457200" indent="-6985">
                        <a:spcAft>
                          <a:spcPts val="0"/>
                        </a:spcAft>
                      </a:pPr>
                      <a:r>
                        <a:rPr lang="en-US" sz="2000">
                          <a:solidFill>
                            <a:schemeClr val="bg1"/>
                          </a:solidFill>
                          <a:effectLst/>
                        </a:rPr>
                        <a:t>4.</a:t>
                      </a:r>
                      <a:endParaRPr lang="ms-MY" sz="200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a:solidFill>
                            <a:schemeClr val="bg1"/>
                          </a:solidFill>
                          <a:effectLst/>
                          <a:latin typeface="+mj-lt"/>
                        </a:rPr>
                        <a:t>Promosi buku-buku terkini di setiap fakulti</a:t>
                      </a:r>
                      <a:endParaRPr lang="ms-MY" sz="200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latin typeface="+mj-lt"/>
                        </a:rPr>
                        <a:t>1</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bl>
          </a:graphicData>
        </a:graphic>
      </p:graphicFrame>
      <p:sp>
        <p:nvSpPr>
          <p:cNvPr id="4" name="Text Placeholder 3"/>
          <p:cNvSpPr>
            <a:spLocks noGrp="1"/>
          </p:cNvSpPr>
          <p:nvPr>
            <p:ph type="body" idx="1"/>
          </p:nvPr>
        </p:nvSpPr>
        <p:spPr/>
        <p:txBody>
          <a:bodyPr/>
          <a:lstStyle/>
          <a:p>
            <a:endParaRPr lang="en-MY"/>
          </a:p>
        </p:txBody>
      </p:sp>
      <p:pic>
        <p:nvPicPr>
          <p:cNvPr id="6" name="Picture 5"/>
          <p:cNvPicPr>
            <a:picLocks noChangeAspect="1"/>
          </p:cNvPicPr>
          <p:nvPr/>
        </p:nvPicPr>
        <p:blipFill>
          <a:blip r:embed="rId2"/>
          <a:stretch>
            <a:fillRect/>
          </a:stretch>
        </p:blipFill>
        <p:spPr>
          <a:xfrm>
            <a:off x="0" y="3767137"/>
            <a:ext cx="3442352" cy="2290729"/>
          </a:xfrm>
          <a:prstGeom prst="rect">
            <a:avLst/>
          </a:prstGeom>
        </p:spPr>
      </p:pic>
    </p:spTree>
    <p:extLst>
      <p:ext uri="{BB962C8B-B14F-4D97-AF65-F5344CB8AC3E}">
        <p14:creationId xmlns:p14="http://schemas.microsoft.com/office/powerpoint/2010/main" val="3544266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59" y="1228613"/>
            <a:ext cx="3288172" cy="2067038"/>
          </a:xfrm>
        </p:spPr>
        <p:txBody>
          <a:bodyPr/>
          <a:lstStyle/>
          <a:p>
            <a:pPr algn="ctr"/>
            <a:r>
              <a:rPr lang="en-MY" b="1" dirty="0" smtClean="0">
                <a:solidFill>
                  <a:schemeClr val="tx1"/>
                </a:solidFill>
              </a:rPr>
              <a:t>CADANGAN </a:t>
            </a:r>
            <a:r>
              <a:rPr lang="en-MY" sz="2800" b="1" dirty="0" smtClean="0">
                <a:solidFill>
                  <a:schemeClr val="tx1"/>
                </a:solidFill>
              </a:rPr>
              <a:t>PENAMBAHBAIKAN</a:t>
            </a:r>
            <a:br>
              <a:rPr lang="en-MY" sz="2800" b="1" dirty="0" smtClean="0">
                <a:solidFill>
                  <a:schemeClr val="tx1"/>
                </a:solidFill>
              </a:rPr>
            </a:br>
            <a:r>
              <a:rPr lang="en-MY" sz="2800" b="1" dirty="0">
                <a:solidFill>
                  <a:schemeClr val="tx1"/>
                </a:solidFill>
              </a:rPr>
              <a:t/>
            </a:r>
            <a:br>
              <a:rPr lang="en-MY" sz="2800" b="1" dirty="0">
                <a:solidFill>
                  <a:schemeClr val="tx1"/>
                </a:solidFill>
              </a:rPr>
            </a:br>
            <a:r>
              <a:rPr lang="en-MY" b="1" dirty="0" smtClean="0">
                <a:solidFill>
                  <a:schemeClr val="tx1"/>
                </a:solidFill>
              </a:rPr>
              <a:t>KEMUDAHAN</a:t>
            </a:r>
            <a:endParaRPr lang="en-MY" b="1" dirty="0">
              <a:solidFill>
                <a:schemeClr val="tx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655542456"/>
              </p:ext>
            </p:extLst>
          </p:nvPr>
        </p:nvGraphicFramePr>
        <p:xfrm>
          <a:off x="3610304" y="809191"/>
          <a:ext cx="7776090" cy="5323595"/>
        </p:xfrm>
        <a:graphic>
          <a:graphicData uri="http://schemas.openxmlformats.org/drawingml/2006/table">
            <a:tbl>
              <a:tblPr firstRow="1" firstCol="1" bandRow="1">
                <a:tableStyleId>{5C22544A-7EE6-4342-B048-85BDC9FD1C3A}</a:tableStyleId>
              </a:tblPr>
              <a:tblGrid>
                <a:gridCol w="1058179"/>
                <a:gridCol w="4874653"/>
                <a:gridCol w="1843258"/>
              </a:tblGrid>
              <a:tr h="659303">
                <a:tc>
                  <a:txBody>
                    <a:bodyPr/>
                    <a:lstStyle/>
                    <a:p>
                      <a:pPr marL="457200" indent="-284163" algn="ctr">
                        <a:spcAft>
                          <a:spcPts val="0"/>
                        </a:spcAft>
                      </a:pPr>
                      <a:r>
                        <a:rPr lang="en-US" sz="2000" dirty="0" err="1">
                          <a:solidFill>
                            <a:schemeClr val="bg1"/>
                          </a:solidFill>
                          <a:effectLst/>
                        </a:rPr>
                        <a:t>Bil</a:t>
                      </a:r>
                      <a:r>
                        <a:rPr lang="en-US" sz="2000" dirty="0">
                          <a:solidFill>
                            <a:schemeClr val="bg1"/>
                          </a:solidFill>
                          <a:effectLst/>
                        </a:rPr>
                        <a:t>.</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6985" algn="ctr">
                        <a:spcAft>
                          <a:spcPts val="0"/>
                        </a:spcAft>
                      </a:pPr>
                      <a:r>
                        <a:rPr lang="en-US" sz="2000" dirty="0" err="1">
                          <a:solidFill>
                            <a:schemeClr val="bg1"/>
                          </a:solidFill>
                          <a:effectLst/>
                        </a:rPr>
                        <a:t>Perkara</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marL="268288" indent="-173038" algn="ctr">
                        <a:spcAft>
                          <a:spcPts val="0"/>
                        </a:spcAft>
                      </a:pPr>
                      <a:r>
                        <a:rPr lang="en-US" sz="2000" dirty="0" err="1">
                          <a:solidFill>
                            <a:schemeClr val="bg1"/>
                          </a:solidFill>
                          <a:effectLst/>
                        </a:rPr>
                        <a:t>Kekerapan</a:t>
                      </a:r>
                      <a:endParaRPr lang="ms-MY" sz="2000" dirty="0">
                        <a:solidFill>
                          <a:schemeClr val="bg1"/>
                        </a:solidFill>
                        <a:effectLst/>
                      </a:endParaRPr>
                    </a:p>
                    <a:p>
                      <a:pPr marL="457200" indent="-6985" algn="ctr">
                        <a:spcAft>
                          <a:spcPts val="0"/>
                        </a:spcAft>
                      </a:pPr>
                      <a:r>
                        <a:rPr lang="en-US" sz="2000" dirty="0">
                          <a:solidFill>
                            <a:schemeClr val="bg1"/>
                          </a:solidFill>
                          <a:effectLst/>
                        </a:rPr>
                        <a:t> </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r>
              <a:tr h="1448127">
                <a:tc>
                  <a:txBody>
                    <a:bodyPr/>
                    <a:lstStyle/>
                    <a:p>
                      <a:pPr marL="457200" indent="-6985">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rPr>
                        <a:t>1.</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chemeClr val="bg1"/>
                          </a:solidFill>
                          <a:effectLst/>
                          <a:latin typeface="+mj-lt"/>
                          <a:ea typeface="Constantia" panose="02030602050306030303" pitchFamily="18" charset="0"/>
                          <a:cs typeface="Calibri" panose="020F0502020204030204" pitchFamily="34" charset="0"/>
                        </a:rPr>
                        <a:t>Mengemas</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kini</a:t>
                      </a:r>
                      <a:r>
                        <a:rPr lang="en-US" sz="2000" dirty="0">
                          <a:solidFill>
                            <a:schemeClr val="bg1"/>
                          </a:solidFill>
                          <a:effectLst/>
                          <a:latin typeface="+mj-lt"/>
                          <a:ea typeface="Constantia" panose="02030602050306030303" pitchFamily="18" charset="0"/>
                          <a:cs typeface="Calibri" panose="020F0502020204030204" pitchFamily="34" charset="0"/>
                        </a:rPr>
                        <a:t> status </a:t>
                      </a:r>
                      <a:r>
                        <a:rPr lang="en-US" sz="2000" dirty="0" err="1">
                          <a:solidFill>
                            <a:schemeClr val="bg1"/>
                          </a:solidFill>
                          <a:effectLst/>
                          <a:latin typeface="+mj-lt"/>
                          <a:ea typeface="Constantia" panose="02030602050306030303" pitchFamily="18" charset="0"/>
                          <a:cs typeface="Calibri" panose="020F0502020204030204" pitchFamily="34" charset="0"/>
                        </a:rPr>
                        <a:t>atau</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lokasi</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buku</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dalam</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sistem</a:t>
                      </a:r>
                      <a:r>
                        <a:rPr lang="en-US" sz="2000" dirty="0">
                          <a:solidFill>
                            <a:schemeClr val="bg1"/>
                          </a:solidFill>
                          <a:effectLst/>
                          <a:latin typeface="+mj-lt"/>
                          <a:ea typeface="Constantia" panose="02030602050306030303" pitchFamily="18" charset="0"/>
                          <a:cs typeface="Calibri" panose="020F0502020204030204" pitchFamily="34" charset="0"/>
                        </a:rPr>
                        <a:t> OPAC</a:t>
                      </a:r>
                      <a:endParaRPr lang="ms-MY" sz="2000" dirty="0">
                        <a:solidFill>
                          <a:schemeClr val="bg1"/>
                        </a:solidFill>
                        <a:effectLst/>
                        <a:latin typeface="+mj-lt"/>
                        <a:ea typeface="Constantia" panose="02030602050306030303" pitchFamily="18" charset="0"/>
                        <a:cs typeface="Times New Roman" panose="02020603050405020304" pitchFamily="18" charset="0"/>
                      </a:endParaRPr>
                    </a:p>
                    <a:p>
                      <a:pPr algn="just">
                        <a:lnSpc>
                          <a:spcPct val="110000"/>
                        </a:lnSpc>
                        <a:spcBef>
                          <a:spcPts val="600"/>
                        </a:spcBef>
                        <a:spcAft>
                          <a:spcPts val="0"/>
                        </a:spcAft>
                      </a:pPr>
                      <a:r>
                        <a:rPr lang="en-US" sz="2000" dirty="0" err="1">
                          <a:solidFill>
                            <a:schemeClr val="bg1"/>
                          </a:solidFill>
                          <a:effectLst/>
                          <a:latin typeface="+mj-lt"/>
                          <a:ea typeface="Constantia" panose="02030602050306030303" pitchFamily="18" charset="0"/>
                          <a:cs typeface="Calibri" panose="020F0502020204030204" pitchFamily="34" charset="0"/>
                        </a:rPr>
                        <a:t>Cth</a:t>
                      </a:r>
                      <a:r>
                        <a:rPr lang="en-US" sz="2000" dirty="0">
                          <a:solidFill>
                            <a:schemeClr val="bg1"/>
                          </a:solidFill>
                          <a:effectLst/>
                          <a:latin typeface="+mj-lt"/>
                          <a:ea typeface="Constantia" panose="02030602050306030303" pitchFamily="18" charset="0"/>
                          <a:cs typeface="Calibri" panose="020F0502020204030204" pitchFamily="34" charset="0"/>
                        </a:rPr>
                        <a:t> : available </a:t>
                      </a:r>
                      <a:r>
                        <a:rPr lang="en-US" sz="2000" dirty="0" err="1">
                          <a:solidFill>
                            <a:schemeClr val="bg1"/>
                          </a:solidFill>
                          <a:effectLst/>
                          <a:latin typeface="+mj-lt"/>
                          <a:ea typeface="Constantia" panose="02030602050306030303" pitchFamily="18" charset="0"/>
                          <a:cs typeface="Calibri" panose="020F0502020204030204" pitchFamily="34" charset="0"/>
                        </a:rPr>
                        <a:t>tapi</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tiada</a:t>
                      </a:r>
                      <a:r>
                        <a:rPr lang="en-US" sz="2000" dirty="0">
                          <a:solidFill>
                            <a:schemeClr val="bg1"/>
                          </a:solidFill>
                          <a:effectLst/>
                          <a:latin typeface="+mj-lt"/>
                          <a:ea typeface="Constantia" panose="02030602050306030303" pitchFamily="18" charset="0"/>
                          <a:cs typeface="Calibri" panose="020F0502020204030204" pitchFamily="34" charset="0"/>
                        </a:rPr>
                        <a:t> di </a:t>
                      </a:r>
                      <a:r>
                        <a:rPr lang="en-US" sz="2000" dirty="0" err="1" smtClean="0">
                          <a:solidFill>
                            <a:schemeClr val="bg1"/>
                          </a:solidFill>
                          <a:effectLst/>
                          <a:latin typeface="+mj-lt"/>
                          <a:ea typeface="Constantia" panose="02030602050306030303" pitchFamily="18" charset="0"/>
                          <a:cs typeface="Calibri" panose="020F0502020204030204" pitchFamily="34" charset="0"/>
                        </a:rPr>
                        <a:t>rak</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latin typeface="+mj-lt"/>
                          <a:ea typeface="Constantia" panose="02030602050306030303" pitchFamily="18" charset="0"/>
                          <a:cs typeface="Calibri" panose="020F0502020204030204" pitchFamily="34" charset="0"/>
                        </a:rPr>
                        <a:t>26</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1387365">
                <a:tc>
                  <a:txBody>
                    <a:bodyPr/>
                    <a:lstStyle/>
                    <a:p>
                      <a:pPr marL="457200" indent="-6985">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rPr>
                        <a:t>2.</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a:solidFill>
                            <a:schemeClr val="bg1"/>
                          </a:solidFill>
                          <a:effectLst/>
                          <a:latin typeface="+mj-lt"/>
                          <a:ea typeface="Constantia" panose="02030602050306030303" pitchFamily="18" charset="0"/>
                          <a:cs typeface="Calibri" panose="020F0502020204030204" pitchFamily="34" charset="0"/>
                        </a:rPr>
                        <a:t>Membenarkan pelajar membawa masuk </a:t>
                      </a:r>
                      <a:r>
                        <a:rPr lang="en-US" sz="2000" dirty="0" smtClean="0">
                          <a:solidFill>
                            <a:schemeClr val="bg1"/>
                          </a:solidFill>
                          <a:effectLst/>
                          <a:latin typeface="+mj-lt"/>
                          <a:ea typeface="Constantia" panose="02030602050306030303" pitchFamily="18" charset="0"/>
                          <a:cs typeface="Calibri" panose="020F0502020204030204" pitchFamily="34" charset="0"/>
                        </a:rPr>
                        <a:t>minuman </a:t>
                      </a:r>
                      <a:r>
                        <a:rPr lang="en-US" sz="2000" dirty="0">
                          <a:solidFill>
                            <a:schemeClr val="bg1"/>
                          </a:solidFill>
                          <a:effectLst/>
                          <a:latin typeface="+mj-lt"/>
                          <a:ea typeface="Constantia" panose="02030602050306030303" pitchFamily="18" charset="0"/>
                          <a:cs typeface="Calibri" panose="020F0502020204030204" pitchFamily="34" charset="0"/>
                        </a:rPr>
                        <a:t>ke dalam </a:t>
                      </a:r>
                      <a:r>
                        <a:rPr lang="en-US" sz="2000" dirty="0" smtClean="0">
                          <a:solidFill>
                            <a:schemeClr val="bg1"/>
                          </a:solidFill>
                          <a:effectLst/>
                          <a:latin typeface="+mj-lt"/>
                          <a:ea typeface="Constantia" panose="02030602050306030303" pitchFamily="18" charset="0"/>
                          <a:cs typeface="Calibri" panose="020F0502020204030204" pitchFamily="34" charset="0"/>
                        </a:rPr>
                        <a:t>perpustakaan</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latin typeface="+mj-lt"/>
                          <a:ea typeface="Constantia" panose="02030602050306030303" pitchFamily="18" charset="0"/>
                          <a:cs typeface="Calibri" panose="020F0502020204030204" pitchFamily="34" charset="0"/>
                        </a:rPr>
                        <a:t>18</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614855">
                <a:tc>
                  <a:txBody>
                    <a:bodyPr/>
                    <a:lstStyle/>
                    <a:p>
                      <a:pPr marL="457200" indent="-6985">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rPr>
                        <a:t>3.</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chemeClr val="bg1"/>
                          </a:solidFill>
                          <a:effectLst/>
                          <a:latin typeface="+mj-lt"/>
                          <a:ea typeface="Constantia" panose="02030602050306030303" pitchFamily="18" charset="0"/>
                          <a:cs typeface="Calibri" panose="020F0502020204030204" pitchFamily="34" charset="0"/>
                        </a:rPr>
                        <a:t>Penambahbaikan</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sistem</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smtClean="0">
                          <a:solidFill>
                            <a:schemeClr val="bg1"/>
                          </a:solidFill>
                          <a:effectLst/>
                          <a:latin typeface="+mj-lt"/>
                          <a:ea typeface="Constantia" panose="02030602050306030303" pitchFamily="18" charset="0"/>
                          <a:cs typeface="Calibri" panose="020F0502020204030204" pitchFamily="34" charset="0"/>
                        </a:rPr>
                        <a:t>WIFI</a:t>
                      </a:r>
                    </a:p>
                    <a:p>
                      <a:pPr algn="just">
                        <a:lnSpc>
                          <a:spcPct val="110000"/>
                        </a:lnSpc>
                        <a:spcBef>
                          <a:spcPts val="600"/>
                        </a:spcBef>
                        <a:spcAft>
                          <a:spcPts val="0"/>
                        </a:spcAft>
                      </a:pPr>
                      <a:r>
                        <a:rPr lang="en-US" sz="2000" dirty="0" smtClean="0">
                          <a:solidFill>
                            <a:schemeClr val="bg1"/>
                          </a:solidFill>
                          <a:effectLst/>
                          <a:latin typeface="+mj-lt"/>
                          <a:ea typeface="Constantia" panose="02030602050306030303" pitchFamily="18" charset="0"/>
                          <a:cs typeface="Calibri" panose="020F0502020204030204" pitchFamily="34" charset="0"/>
                        </a:rPr>
                        <a:t> </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latin typeface="+mj-lt"/>
                          <a:ea typeface="Constantia" panose="02030602050306030303" pitchFamily="18" charset="0"/>
                          <a:cs typeface="Calibri" panose="020F0502020204030204" pitchFamily="34" charset="0"/>
                        </a:rPr>
                        <a:t>16</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483489">
                <a:tc>
                  <a:txBody>
                    <a:bodyPr/>
                    <a:lstStyle/>
                    <a:p>
                      <a:pPr marL="457200" indent="-6985">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rPr>
                        <a:t>4.</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chemeClr val="bg1"/>
                          </a:solidFill>
                          <a:effectLst/>
                          <a:latin typeface="+mj-lt"/>
                          <a:ea typeface="Constantia" panose="02030602050306030303" pitchFamily="18" charset="0"/>
                          <a:cs typeface="Calibri" panose="020F0502020204030204" pitchFamily="34" charset="0"/>
                        </a:rPr>
                        <a:t>Perbanyakan</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suis</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atau</a:t>
                      </a:r>
                      <a:r>
                        <a:rPr lang="en-US" sz="2000" dirty="0">
                          <a:solidFill>
                            <a:schemeClr val="bg1"/>
                          </a:solidFill>
                          <a:effectLst/>
                          <a:latin typeface="+mj-lt"/>
                          <a:ea typeface="Constantia" panose="02030602050306030303" pitchFamily="18" charset="0"/>
                          <a:cs typeface="Calibri" panose="020F0502020204030204" pitchFamily="34" charset="0"/>
                        </a:rPr>
                        <a:t> plug </a:t>
                      </a:r>
                      <a:r>
                        <a:rPr lang="en-US" sz="2000" dirty="0" err="1">
                          <a:solidFill>
                            <a:schemeClr val="bg1"/>
                          </a:solidFill>
                          <a:effectLst/>
                          <a:latin typeface="+mj-lt"/>
                          <a:ea typeface="Constantia" panose="02030602050306030303" pitchFamily="18" charset="0"/>
                          <a:cs typeface="Calibri" panose="020F0502020204030204" pitchFamily="34" charset="0"/>
                        </a:rPr>
                        <a:t>pada</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bilik</a:t>
                      </a:r>
                      <a:r>
                        <a:rPr lang="en-US" sz="2000" dirty="0">
                          <a:solidFill>
                            <a:schemeClr val="bg1"/>
                          </a:solidFill>
                          <a:effectLst/>
                          <a:latin typeface="+mj-lt"/>
                          <a:ea typeface="Constantia" panose="02030602050306030303" pitchFamily="18" charset="0"/>
                          <a:cs typeface="Calibri" panose="020F0502020204030204" pitchFamily="34" charset="0"/>
                        </a:rPr>
                        <a:t> 24 jam </a:t>
                      </a:r>
                      <a:r>
                        <a:rPr lang="en-US" sz="2000" dirty="0" err="1">
                          <a:solidFill>
                            <a:schemeClr val="bg1"/>
                          </a:solidFill>
                          <a:effectLst/>
                          <a:latin typeface="+mj-lt"/>
                          <a:ea typeface="Constantia" panose="02030602050306030303" pitchFamily="18" charset="0"/>
                          <a:cs typeface="Calibri" panose="020F0502020204030204" pitchFamily="34" charset="0"/>
                        </a:rPr>
                        <a:t>dan</a:t>
                      </a:r>
                      <a:r>
                        <a:rPr lang="en-US" sz="2000" dirty="0">
                          <a:solidFill>
                            <a:schemeClr val="bg1"/>
                          </a:solidFill>
                          <a:effectLst/>
                          <a:latin typeface="+mj-lt"/>
                          <a:ea typeface="Constantia" panose="02030602050306030303" pitchFamily="18" charset="0"/>
                          <a:cs typeface="Calibri" panose="020F0502020204030204" pitchFamily="34" charset="0"/>
                        </a:rPr>
                        <a:t> </a:t>
                      </a:r>
                      <a:r>
                        <a:rPr lang="en-US" sz="2000" dirty="0" err="1">
                          <a:solidFill>
                            <a:schemeClr val="bg1"/>
                          </a:solidFill>
                          <a:effectLst/>
                          <a:latin typeface="+mj-lt"/>
                          <a:ea typeface="Constantia" panose="02030602050306030303" pitchFamily="18" charset="0"/>
                          <a:cs typeface="Calibri" panose="020F0502020204030204" pitchFamily="34" charset="0"/>
                        </a:rPr>
                        <a:t>ruang-ruang</a:t>
                      </a:r>
                      <a:r>
                        <a:rPr lang="en-US" sz="2000" dirty="0">
                          <a:solidFill>
                            <a:schemeClr val="bg1"/>
                          </a:solidFill>
                          <a:effectLst/>
                          <a:latin typeface="+mj-lt"/>
                          <a:ea typeface="Constantia" panose="02030602050306030303" pitchFamily="18" charset="0"/>
                          <a:cs typeface="Calibri" panose="020F0502020204030204" pitchFamily="34" charset="0"/>
                        </a:rPr>
                        <a:t> lain</a:t>
                      </a:r>
                      <a:endParaRPr lang="ms-MY" sz="2000" dirty="0">
                        <a:solidFill>
                          <a:schemeClr val="bg1"/>
                        </a:solidFill>
                        <a:effectLst/>
                        <a:latin typeface="+mj-lt"/>
                        <a:ea typeface="Constantia" panose="02030602050306030303" pitchFamily="18" charset="0"/>
                        <a:cs typeface="Times New Roman" panose="02020603050405020304" pitchFamily="18" charset="0"/>
                      </a:endParaRPr>
                    </a:p>
                    <a:p>
                      <a:pPr algn="just">
                        <a:lnSpc>
                          <a:spcPct val="110000"/>
                        </a:lnSpc>
                        <a:spcBef>
                          <a:spcPts val="600"/>
                        </a:spcBef>
                        <a:spcAft>
                          <a:spcPts val="0"/>
                        </a:spcAft>
                      </a:pPr>
                      <a:r>
                        <a:rPr lang="en-US" sz="2000" dirty="0">
                          <a:solidFill>
                            <a:schemeClr val="bg1"/>
                          </a:solidFill>
                          <a:effectLst/>
                          <a:latin typeface="+mj-lt"/>
                          <a:ea typeface="Constantia" panose="02030602050306030303" pitchFamily="18" charset="0"/>
                          <a:cs typeface="Calibri" panose="020F0502020204030204" pitchFamily="34" charset="0"/>
                        </a:rPr>
                        <a:t> </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chemeClr val="bg1"/>
                          </a:solidFill>
                          <a:effectLst/>
                          <a:latin typeface="+mj-lt"/>
                          <a:ea typeface="Constantia" panose="02030602050306030303" pitchFamily="18" charset="0"/>
                          <a:cs typeface="Calibri" panose="020F0502020204030204" pitchFamily="34" charset="0"/>
                        </a:rPr>
                        <a:t>11</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bl>
          </a:graphicData>
        </a:graphic>
      </p:graphicFrame>
      <p:sp>
        <p:nvSpPr>
          <p:cNvPr id="4" name="Text Placeholder 3"/>
          <p:cNvSpPr>
            <a:spLocks noGrp="1"/>
          </p:cNvSpPr>
          <p:nvPr>
            <p:ph type="body" idx="1"/>
          </p:nvPr>
        </p:nvSpPr>
        <p:spPr/>
        <p:txBody>
          <a:bodyPr/>
          <a:lstStyle/>
          <a:p>
            <a:endParaRPr lang="en-MY"/>
          </a:p>
        </p:txBody>
      </p:sp>
      <p:pic>
        <p:nvPicPr>
          <p:cNvPr id="7" name="Picture 6"/>
          <p:cNvPicPr>
            <a:picLocks noChangeAspect="1"/>
          </p:cNvPicPr>
          <p:nvPr/>
        </p:nvPicPr>
        <p:blipFill>
          <a:blip r:embed="rId2"/>
          <a:stretch>
            <a:fillRect/>
          </a:stretch>
        </p:blipFill>
        <p:spPr>
          <a:xfrm>
            <a:off x="0" y="3590925"/>
            <a:ext cx="3411131" cy="2534832"/>
          </a:xfrm>
          <a:prstGeom prst="rect">
            <a:avLst/>
          </a:prstGeom>
        </p:spPr>
      </p:pic>
    </p:spTree>
    <p:extLst>
      <p:ext uri="{BB962C8B-B14F-4D97-AF65-F5344CB8AC3E}">
        <p14:creationId xmlns:p14="http://schemas.microsoft.com/office/powerpoint/2010/main" val="16095835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388852861"/>
              </p:ext>
            </p:extLst>
          </p:nvPr>
        </p:nvGraphicFramePr>
        <p:xfrm>
          <a:off x="3645937" y="616074"/>
          <a:ext cx="8004780" cy="5303520"/>
        </p:xfrm>
        <a:graphic>
          <a:graphicData uri="http://schemas.openxmlformats.org/drawingml/2006/table">
            <a:tbl>
              <a:tblPr firstRow="1" firstCol="1" bandRow="1">
                <a:tableStyleId>{5C22544A-7EE6-4342-B048-85BDC9FD1C3A}</a:tableStyleId>
              </a:tblPr>
              <a:tblGrid>
                <a:gridCol w="992893"/>
                <a:gridCol w="4708333"/>
                <a:gridCol w="2303554"/>
              </a:tblGrid>
              <a:tr h="574017">
                <a:tc>
                  <a:txBody>
                    <a:bodyPr/>
                    <a:lstStyle/>
                    <a:p>
                      <a:pPr marL="457200" indent="-457200" algn="ctr">
                        <a:spcAft>
                          <a:spcPts val="0"/>
                        </a:spcAft>
                      </a:pPr>
                      <a:r>
                        <a:rPr lang="en-US" sz="2000" dirty="0" err="1">
                          <a:solidFill>
                            <a:schemeClr val="bg1"/>
                          </a:solidFill>
                          <a:effectLst/>
                          <a:latin typeface="+mn-lt"/>
                        </a:rPr>
                        <a:t>Bil</a:t>
                      </a:r>
                      <a:r>
                        <a:rPr lang="en-US" sz="2000" dirty="0">
                          <a:solidFill>
                            <a:schemeClr val="bg1"/>
                          </a:solidFill>
                          <a:effectLst/>
                          <a:latin typeface="+mn-lt"/>
                        </a:rPr>
                        <a:t>.</a:t>
                      </a:r>
                      <a:endParaRPr lang="ms-MY" sz="2000" dirty="0">
                        <a:solidFill>
                          <a:schemeClr val="bg1"/>
                        </a:solidFill>
                        <a:effectLst/>
                        <a:latin typeface="+mn-lt"/>
                        <a:ea typeface="Times New Roman" panose="02020603050405020304" pitchFamily="18" charset="0"/>
                      </a:endParaRPr>
                    </a:p>
                  </a:txBody>
                  <a:tcPr marL="68580" marR="68580" marT="0" marB="0"/>
                </a:tc>
                <a:tc>
                  <a:txBody>
                    <a:bodyPr/>
                    <a:lstStyle/>
                    <a:p>
                      <a:pPr marL="457200" indent="-6985" algn="ctr">
                        <a:spcAft>
                          <a:spcPts val="0"/>
                        </a:spcAft>
                      </a:pPr>
                      <a:r>
                        <a:rPr lang="en-US" sz="2000" dirty="0" err="1">
                          <a:solidFill>
                            <a:schemeClr val="bg1"/>
                          </a:solidFill>
                          <a:effectLst/>
                          <a:latin typeface="+mn-lt"/>
                        </a:rPr>
                        <a:t>Perkara</a:t>
                      </a:r>
                      <a:endParaRPr lang="ms-MY" sz="2000" dirty="0">
                        <a:solidFill>
                          <a:schemeClr val="bg1"/>
                        </a:solidFill>
                        <a:effectLst/>
                        <a:latin typeface="+mn-lt"/>
                        <a:ea typeface="Times New Roman" panose="02020603050405020304" pitchFamily="18" charset="0"/>
                      </a:endParaRPr>
                    </a:p>
                  </a:txBody>
                  <a:tcPr marL="68580" marR="68580" marT="0" marB="0"/>
                </a:tc>
                <a:tc>
                  <a:txBody>
                    <a:bodyPr/>
                    <a:lstStyle/>
                    <a:p>
                      <a:pPr marL="457200" indent="-457200" algn="ctr">
                        <a:spcAft>
                          <a:spcPts val="0"/>
                        </a:spcAft>
                      </a:pPr>
                      <a:r>
                        <a:rPr lang="en-US" sz="2000" dirty="0" err="1">
                          <a:solidFill>
                            <a:schemeClr val="bg1"/>
                          </a:solidFill>
                          <a:effectLst/>
                          <a:latin typeface="+mn-lt"/>
                        </a:rPr>
                        <a:t>Kekerapan</a:t>
                      </a:r>
                      <a:endParaRPr lang="ms-MY" sz="2000" dirty="0">
                        <a:solidFill>
                          <a:schemeClr val="bg1"/>
                        </a:solidFill>
                        <a:effectLst/>
                        <a:latin typeface="+mn-lt"/>
                      </a:endParaRPr>
                    </a:p>
                    <a:p>
                      <a:pPr marL="457200" indent="-6985" algn="ctr">
                        <a:spcAft>
                          <a:spcPts val="0"/>
                        </a:spcAft>
                      </a:pPr>
                      <a:r>
                        <a:rPr lang="en-US" sz="2000" dirty="0">
                          <a:solidFill>
                            <a:schemeClr val="bg1"/>
                          </a:solidFill>
                          <a:effectLst/>
                          <a:latin typeface="+mn-lt"/>
                        </a:rPr>
                        <a:t> </a:t>
                      </a:r>
                      <a:endParaRPr lang="ms-MY" sz="2000" dirty="0">
                        <a:solidFill>
                          <a:schemeClr val="bg1"/>
                        </a:solidFill>
                        <a:effectLst/>
                        <a:latin typeface="+mn-lt"/>
                        <a:ea typeface="Times New Roman" panose="02020603050405020304" pitchFamily="18" charset="0"/>
                      </a:endParaRPr>
                    </a:p>
                  </a:txBody>
                  <a:tcPr marL="68580" marR="68580" marT="0" marB="0"/>
                </a:tc>
              </a:tr>
              <a:tr h="615624">
                <a:tc>
                  <a:txBody>
                    <a:bodyPr/>
                    <a:lstStyle/>
                    <a:p>
                      <a:pPr marL="457200" indent="-95250">
                        <a:spcAft>
                          <a:spcPts val="0"/>
                        </a:spcAft>
                      </a:pPr>
                      <a:r>
                        <a:rPr lang="en-US" sz="2400" dirty="0" smtClean="0">
                          <a:solidFill>
                            <a:schemeClr val="bg1"/>
                          </a:solidFill>
                          <a:effectLst/>
                          <a:latin typeface="+mn-lt"/>
                          <a:ea typeface="Times New Roman" panose="02020603050405020304" pitchFamily="18" charset="0"/>
                        </a:rPr>
                        <a:t>5.</a:t>
                      </a:r>
                      <a:endParaRPr lang="ms-MY" sz="2400" dirty="0">
                        <a:solidFill>
                          <a:schemeClr val="bg1"/>
                        </a:solidFill>
                        <a:effectLst/>
                        <a:latin typeface="+mn-lt"/>
                        <a:ea typeface="Times New Roman" panose="02020603050405020304" pitchFamily="18" charset="0"/>
                      </a:endParaRPr>
                    </a:p>
                  </a:txBody>
                  <a:tcPr marL="68580" marR="68580" marT="0" marB="0"/>
                </a:tc>
                <a:tc>
                  <a:txBody>
                    <a:bodyPr/>
                    <a:lstStyle/>
                    <a:p>
                      <a:pPr>
                        <a:lnSpc>
                          <a:spcPct val="110000"/>
                        </a:lnSpc>
                        <a:spcBef>
                          <a:spcPts val="600"/>
                        </a:spcBef>
                        <a:spcAft>
                          <a:spcPts val="0"/>
                        </a:spcAft>
                      </a:pPr>
                      <a:r>
                        <a:rPr lang="en-US" sz="2000" dirty="0" err="1">
                          <a:solidFill>
                            <a:srgbClr val="000000"/>
                          </a:solidFill>
                          <a:effectLst/>
                          <a:latin typeface="+mn-lt"/>
                          <a:ea typeface="Constantia" panose="02030602050306030303" pitchFamily="18" charset="0"/>
                          <a:cs typeface="Calibri" panose="020F0502020204030204" pitchFamily="34" charset="0"/>
                        </a:rPr>
                        <a:t>Penambahan</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meja</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dan</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kerusi</a:t>
                      </a:r>
                      <a:r>
                        <a:rPr lang="en-US" sz="2000" dirty="0">
                          <a:solidFill>
                            <a:srgbClr val="000000"/>
                          </a:solidFill>
                          <a:effectLst/>
                          <a:latin typeface="+mn-lt"/>
                          <a:ea typeface="Constantia" panose="02030602050306030303" pitchFamily="18" charset="0"/>
                          <a:cs typeface="Calibri" panose="020F0502020204030204" pitchFamily="34" charset="0"/>
                        </a:rPr>
                        <a:t> di </a:t>
                      </a:r>
                      <a:r>
                        <a:rPr lang="en-US" sz="2000" dirty="0" err="1">
                          <a:solidFill>
                            <a:srgbClr val="000000"/>
                          </a:solidFill>
                          <a:effectLst/>
                          <a:latin typeface="+mn-lt"/>
                          <a:ea typeface="Constantia" panose="02030602050306030303" pitchFamily="18" charset="0"/>
                          <a:cs typeface="Calibri" panose="020F0502020204030204" pitchFamily="34" charset="0"/>
                        </a:rPr>
                        <a:t>bilik</a:t>
                      </a:r>
                      <a:r>
                        <a:rPr lang="en-US" sz="2000" dirty="0">
                          <a:solidFill>
                            <a:srgbClr val="000000"/>
                          </a:solidFill>
                          <a:effectLst/>
                          <a:latin typeface="+mn-lt"/>
                          <a:ea typeface="Constantia" panose="02030602050306030303" pitchFamily="18" charset="0"/>
                          <a:cs typeface="Calibri" panose="020F0502020204030204" pitchFamily="34" charset="0"/>
                        </a:rPr>
                        <a:t> 24 jam </a:t>
                      </a:r>
                      <a:r>
                        <a:rPr lang="en-US" sz="2000" dirty="0" err="1">
                          <a:solidFill>
                            <a:srgbClr val="000000"/>
                          </a:solidFill>
                          <a:effectLst/>
                          <a:latin typeface="+mn-lt"/>
                          <a:ea typeface="Constantia" panose="02030602050306030303" pitchFamily="18" charset="0"/>
                          <a:cs typeface="Calibri" panose="020F0502020204030204" pitchFamily="34" charset="0"/>
                        </a:rPr>
                        <a:t>dan</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ruang-ruang</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smtClean="0">
                          <a:solidFill>
                            <a:srgbClr val="000000"/>
                          </a:solidFill>
                          <a:effectLst/>
                          <a:latin typeface="+mn-lt"/>
                          <a:ea typeface="Constantia" panose="02030602050306030303" pitchFamily="18" charset="0"/>
                          <a:cs typeface="Calibri" panose="020F0502020204030204" pitchFamily="34" charset="0"/>
                        </a:rPr>
                        <a:t>lain.</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7</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tc>
              </a:tr>
              <a:tr h="991127">
                <a:tc>
                  <a:txBody>
                    <a:bodyPr/>
                    <a:lstStyle/>
                    <a:p>
                      <a:pPr marL="457200" indent="-95250">
                        <a:spcAft>
                          <a:spcPts val="0"/>
                        </a:spcAft>
                      </a:pPr>
                      <a:r>
                        <a:rPr lang="en-US" sz="2400" dirty="0" smtClean="0">
                          <a:solidFill>
                            <a:schemeClr val="bg1"/>
                          </a:solidFill>
                          <a:effectLst/>
                          <a:latin typeface="+mn-lt"/>
                          <a:ea typeface="Times New Roman" panose="02020603050405020304" pitchFamily="18" charset="0"/>
                        </a:rPr>
                        <a:t>6.</a:t>
                      </a:r>
                      <a:endParaRPr lang="ms-MY" sz="2400" dirty="0">
                        <a:solidFill>
                          <a:schemeClr val="bg1"/>
                        </a:solidFill>
                        <a:effectLst/>
                        <a:latin typeface="+mn-lt"/>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Menyediakan tandas untuk pengguna </a:t>
                      </a:r>
                      <a:r>
                        <a:rPr lang="en-US" sz="2000" dirty="0" smtClean="0">
                          <a:solidFill>
                            <a:srgbClr val="000000"/>
                          </a:solidFill>
                          <a:effectLst/>
                          <a:latin typeface="+mn-lt"/>
                          <a:ea typeface="Constantia" panose="02030602050306030303" pitchFamily="18" charset="0"/>
                          <a:cs typeface="Calibri" panose="020F0502020204030204" pitchFamily="34" charset="0"/>
                        </a:rPr>
                        <a:t>                 di </a:t>
                      </a:r>
                      <a:r>
                        <a:rPr lang="en-US" sz="2000" dirty="0">
                          <a:solidFill>
                            <a:srgbClr val="000000"/>
                          </a:solidFill>
                          <a:effectLst/>
                          <a:latin typeface="+mn-lt"/>
                          <a:ea typeface="Constantia" panose="02030602050306030303" pitchFamily="18" charset="0"/>
                          <a:cs typeface="Calibri" panose="020F0502020204030204" pitchFamily="34" charset="0"/>
                        </a:rPr>
                        <a:t>bilik 24 jam</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p>
                      <a:pPr algn="just">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 </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6</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tc>
              </a:tr>
              <a:tr h="904247">
                <a:tc>
                  <a:txBody>
                    <a:bodyPr/>
                    <a:lstStyle/>
                    <a:p>
                      <a:pPr marL="457200" indent="-95250">
                        <a:spcAft>
                          <a:spcPts val="0"/>
                        </a:spcAft>
                      </a:pPr>
                      <a:r>
                        <a:rPr lang="en-US" sz="2400" dirty="0" smtClean="0">
                          <a:solidFill>
                            <a:schemeClr val="bg1"/>
                          </a:solidFill>
                          <a:effectLst/>
                          <a:latin typeface="+mn-lt"/>
                          <a:ea typeface="Times New Roman" panose="02020603050405020304" pitchFamily="18" charset="0"/>
                        </a:rPr>
                        <a:t>7.</a:t>
                      </a:r>
                      <a:endParaRPr lang="ms-MY" sz="2400" dirty="0">
                        <a:solidFill>
                          <a:schemeClr val="bg1"/>
                        </a:solidFill>
                        <a:effectLst/>
                        <a:latin typeface="+mn-lt"/>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rgbClr val="000000"/>
                          </a:solidFill>
                          <a:effectLst/>
                          <a:latin typeface="+mn-lt"/>
                          <a:ea typeface="Constantia" panose="02030602050306030303" pitchFamily="18" charset="0"/>
                          <a:cs typeface="Calibri" panose="020F0502020204030204" pitchFamily="34" charset="0"/>
                        </a:rPr>
                        <a:t>Sediakan</a:t>
                      </a:r>
                      <a:r>
                        <a:rPr lang="en-US" sz="2000" dirty="0">
                          <a:solidFill>
                            <a:srgbClr val="000000"/>
                          </a:solidFill>
                          <a:effectLst/>
                          <a:latin typeface="+mn-lt"/>
                          <a:ea typeface="Constantia" panose="02030602050306030303" pitchFamily="18" charset="0"/>
                          <a:cs typeface="Calibri" panose="020F0502020204030204" pitchFamily="34" charset="0"/>
                        </a:rPr>
                        <a:t> drop box </a:t>
                      </a:r>
                      <a:r>
                        <a:rPr lang="en-US" sz="2000" dirty="0" err="1">
                          <a:solidFill>
                            <a:srgbClr val="000000"/>
                          </a:solidFill>
                          <a:effectLst/>
                          <a:latin typeface="+mn-lt"/>
                          <a:ea typeface="Constantia" panose="02030602050306030303" pitchFamily="18" charset="0"/>
                          <a:cs typeface="Calibri" panose="020F0502020204030204" pitchFamily="34" charset="0"/>
                        </a:rPr>
                        <a:t>bagi</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mudahkan</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pelajar</a:t>
                      </a:r>
                      <a:r>
                        <a:rPr lang="en-US" sz="2000" dirty="0">
                          <a:solidFill>
                            <a:srgbClr val="000000"/>
                          </a:solidFill>
                          <a:effectLst/>
                          <a:latin typeface="+mn-lt"/>
                          <a:ea typeface="Constantia" panose="02030602050306030303" pitchFamily="18" charset="0"/>
                          <a:cs typeface="Calibri" panose="020F0502020204030204" pitchFamily="34" charset="0"/>
                        </a:rPr>
                        <a:t> (PJJ/ PhD.) </a:t>
                      </a:r>
                      <a:r>
                        <a:rPr lang="en-US" sz="2000" dirty="0" err="1">
                          <a:solidFill>
                            <a:srgbClr val="000000"/>
                          </a:solidFill>
                          <a:effectLst/>
                          <a:latin typeface="+mn-lt"/>
                          <a:ea typeface="Constantia" panose="02030602050306030303" pitchFamily="18" charset="0"/>
                          <a:cs typeface="Calibri" panose="020F0502020204030204" pitchFamily="34" charset="0"/>
                        </a:rPr>
                        <a:t>memulangkan</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buku</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p>
                      <a:pPr algn="just">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 </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5</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tc>
              </a:tr>
              <a:tr h="1750752">
                <a:tc>
                  <a:txBody>
                    <a:bodyPr/>
                    <a:lstStyle/>
                    <a:p>
                      <a:pPr marL="457200" indent="-95250">
                        <a:spcAft>
                          <a:spcPts val="0"/>
                        </a:spcAft>
                      </a:pPr>
                      <a:r>
                        <a:rPr lang="en-US" sz="2400" dirty="0" smtClean="0">
                          <a:solidFill>
                            <a:schemeClr val="bg1"/>
                          </a:solidFill>
                          <a:effectLst/>
                          <a:latin typeface="+mn-lt"/>
                          <a:ea typeface="Times New Roman" panose="02020603050405020304" pitchFamily="18" charset="0"/>
                        </a:rPr>
                        <a:t>8.</a:t>
                      </a:r>
                      <a:endParaRPr lang="ms-MY" sz="2400" dirty="0">
                        <a:solidFill>
                          <a:schemeClr val="bg1"/>
                        </a:solidFill>
                        <a:effectLst/>
                        <a:latin typeface="+mn-lt"/>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rgbClr val="000000"/>
                          </a:solidFill>
                          <a:effectLst/>
                          <a:latin typeface="+mn-lt"/>
                          <a:ea typeface="Constantia" panose="02030602050306030303" pitchFamily="18" charset="0"/>
                          <a:cs typeface="Calibri" panose="020F0502020204030204" pitchFamily="34" charset="0"/>
                        </a:rPr>
                        <a:t>Surau</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dirty="0" err="1">
                          <a:solidFill>
                            <a:srgbClr val="000000"/>
                          </a:solidFill>
                          <a:effectLst/>
                          <a:latin typeface="+mn-lt"/>
                          <a:ea typeface="Times New Roman" panose="02020603050405020304" pitchFamily="18" charset="0"/>
                          <a:cs typeface="Calibri" panose="020F0502020204030204" pitchFamily="34" charset="0"/>
                        </a:rPr>
                        <a:t>Perbesarkan</a:t>
                      </a:r>
                      <a:r>
                        <a:rPr lang="en-US" sz="2000" dirty="0">
                          <a:solidFill>
                            <a:srgbClr val="000000"/>
                          </a:solidFill>
                          <a:effectLst/>
                          <a:latin typeface="+mn-lt"/>
                          <a:ea typeface="Times New Roman" panose="02020603050405020304" pitchFamily="18" charset="0"/>
                          <a:cs typeface="Calibri" panose="020F0502020204030204" pitchFamily="34" charset="0"/>
                        </a:rPr>
                        <a:t> </a:t>
                      </a:r>
                      <a:r>
                        <a:rPr lang="en-US" sz="2000" dirty="0" err="1">
                          <a:solidFill>
                            <a:srgbClr val="000000"/>
                          </a:solidFill>
                          <a:effectLst/>
                          <a:latin typeface="+mn-lt"/>
                          <a:ea typeface="Times New Roman" panose="02020603050405020304" pitchFamily="18" charset="0"/>
                          <a:cs typeface="Calibri" panose="020F0502020204030204" pitchFamily="34" charset="0"/>
                        </a:rPr>
                        <a:t>surau</a:t>
                      </a:r>
                      <a:endParaRPr lang="ms-MY" sz="2000" dirty="0">
                        <a:solidFill>
                          <a:srgbClr val="595959"/>
                        </a:solidFill>
                        <a:effectLst/>
                        <a:latin typeface="+mn-lt"/>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dirty="0" err="1">
                          <a:solidFill>
                            <a:srgbClr val="000000"/>
                          </a:solidFill>
                          <a:effectLst/>
                          <a:latin typeface="+mn-lt"/>
                          <a:ea typeface="Times New Roman" panose="02020603050405020304" pitchFamily="18" charset="0"/>
                          <a:cs typeface="Calibri" panose="020F0502020204030204" pitchFamily="34" charset="0"/>
                        </a:rPr>
                        <a:t>Telekung</a:t>
                      </a:r>
                      <a:r>
                        <a:rPr lang="en-US" sz="2000" dirty="0">
                          <a:solidFill>
                            <a:srgbClr val="000000"/>
                          </a:solidFill>
                          <a:effectLst/>
                          <a:latin typeface="+mn-lt"/>
                          <a:ea typeface="Times New Roman" panose="02020603050405020304" pitchFamily="18" charset="0"/>
                          <a:cs typeface="Calibri" panose="020F0502020204030204" pitchFamily="34" charset="0"/>
                        </a:rPr>
                        <a:t> </a:t>
                      </a:r>
                      <a:r>
                        <a:rPr lang="en-US" sz="2000" dirty="0" err="1">
                          <a:solidFill>
                            <a:srgbClr val="000000"/>
                          </a:solidFill>
                          <a:effectLst/>
                          <a:latin typeface="+mn-lt"/>
                          <a:ea typeface="Times New Roman" panose="02020603050405020304" pitchFamily="18" charset="0"/>
                          <a:cs typeface="Calibri" panose="020F0502020204030204" pitchFamily="34" charset="0"/>
                        </a:rPr>
                        <a:t>surau</a:t>
                      </a:r>
                      <a:r>
                        <a:rPr lang="en-US" sz="2000" dirty="0">
                          <a:solidFill>
                            <a:srgbClr val="000000"/>
                          </a:solidFill>
                          <a:effectLst/>
                          <a:latin typeface="+mn-lt"/>
                          <a:ea typeface="Times New Roman" panose="02020603050405020304" pitchFamily="18" charset="0"/>
                          <a:cs typeface="Calibri" panose="020F0502020204030204" pitchFamily="34" charset="0"/>
                        </a:rPr>
                        <a:t> </a:t>
                      </a:r>
                      <a:r>
                        <a:rPr lang="en-US" sz="2000" dirty="0" err="1">
                          <a:solidFill>
                            <a:srgbClr val="000000"/>
                          </a:solidFill>
                          <a:effectLst/>
                          <a:latin typeface="+mn-lt"/>
                          <a:ea typeface="Times New Roman" panose="02020603050405020304" pitchFamily="18" charset="0"/>
                          <a:cs typeface="Calibri" panose="020F0502020204030204" pitchFamily="34" charset="0"/>
                        </a:rPr>
                        <a:t>perlu</a:t>
                      </a:r>
                      <a:r>
                        <a:rPr lang="en-US" sz="2000" dirty="0">
                          <a:solidFill>
                            <a:srgbClr val="000000"/>
                          </a:solidFill>
                          <a:effectLst/>
                          <a:latin typeface="+mn-lt"/>
                          <a:ea typeface="Times New Roman" panose="02020603050405020304" pitchFamily="18" charset="0"/>
                          <a:cs typeface="Calibri" panose="020F0502020204030204" pitchFamily="34" charset="0"/>
                        </a:rPr>
                        <a:t> di </a:t>
                      </a:r>
                      <a:r>
                        <a:rPr lang="en-US" sz="2000" dirty="0" err="1">
                          <a:solidFill>
                            <a:srgbClr val="000000"/>
                          </a:solidFill>
                          <a:effectLst/>
                          <a:latin typeface="+mn-lt"/>
                          <a:ea typeface="Times New Roman" panose="02020603050405020304" pitchFamily="18" charset="0"/>
                          <a:cs typeface="Calibri" panose="020F0502020204030204" pitchFamily="34" charset="0"/>
                        </a:rPr>
                        <a:t>basuh</a:t>
                      </a:r>
                      <a:r>
                        <a:rPr lang="en-US" sz="2000" dirty="0">
                          <a:solidFill>
                            <a:srgbClr val="000000"/>
                          </a:solidFill>
                          <a:effectLst/>
                          <a:latin typeface="+mn-lt"/>
                          <a:ea typeface="Times New Roman" panose="02020603050405020304" pitchFamily="18" charset="0"/>
                          <a:cs typeface="Calibri" panose="020F0502020204030204" pitchFamily="34" charset="0"/>
                        </a:rPr>
                        <a:t> </a:t>
                      </a:r>
                      <a:r>
                        <a:rPr lang="en-US" sz="2000" dirty="0" err="1">
                          <a:solidFill>
                            <a:srgbClr val="000000"/>
                          </a:solidFill>
                          <a:effectLst/>
                          <a:latin typeface="+mn-lt"/>
                          <a:ea typeface="Times New Roman" panose="02020603050405020304" pitchFamily="18" charset="0"/>
                          <a:cs typeface="Calibri" panose="020F0502020204030204" pitchFamily="34" charset="0"/>
                        </a:rPr>
                        <a:t>setiap</a:t>
                      </a:r>
                      <a:r>
                        <a:rPr lang="en-US" sz="2000" dirty="0">
                          <a:solidFill>
                            <a:srgbClr val="000000"/>
                          </a:solidFill>
                          <a:effectLst/>
                          <a:latin typeface="+mn-lt"/>
                          <a:ea typeface="Times New Roman" panose="02020603050405020304" pitchFamily="18" charset="0"/>
                          <a:cs typeface="Calibri" panose="020F0502020204030204" pitchFamily="34" charset="0"/>
                        </a:rPr>
                        <a:t> </a:t>
                      </a:r>
                      <a:r>
                        <a:rPr lang="en-US" sz="2000" dirty="0" err="1">
                          <a:solidFill>
                            <a:srgbClr val="000000"/>
                          </a:solidFill>
                          <a:effectLst/>
                          <a:latin typeface="+mn-lt"/>
                          <a:ea typeface="Times New Roman" panose="02020603050405020304" pitchFamily="18" charset="0"/>
                          <a:cs typeface="Calibri" panose="020F0502020204030204" pitchFamily="34" charset="0"/>
                        </a:rPr>
                        <a:t>minggu</a:t>
                      </a:r>
                      <a:endParaRPr lang="ms-MY" sz="2000" dirty="0">
                        <a:solidFill>
                          <a:srgbClr val="595959"/>
                        </a:solidFill>
                        <a:effectLst/>
                        <a:latin typeface="+mn-lt"/>
                        <a:ea typeface="Times New Roman" panose="02020603050405020304" pitchFamily="18" charset="0"/>
                      </a:endParaRPr>
                    </a:p>
                    <a:p>
                      <a:pPr marL="342900" lvl="0" indent="-342900" algn="just">
                        <a:spcAft>
                          <a:spcPts val="0"/>
                        </a:spcAft>
                        <a:buFont typeface="Symbol" panose="05050102010706020507" pitchFamily="18" charset="2"/>
                        <a:buChar char=""/>
                      </a:pPr>
                      <a:r>
                        <a:rPr lang="en-US" sz="2000" dirty="0" err="1">
                          <a:solidFill>
                            <a:srgbClr val="000000"/>
                          </a:solidFill>
                          <a:effectLst/>
                          <a:latin typeface="+mn-lt"/>
                          <a:ea typeface="Times New Roman" panose="02020603050405020304" pitchFamily="18" charset="0"/>
                          <a:cs typeface="Calibri" panose="020F0502020204030204" pitchFamily="34" charset="0"/>
                        </a:rPr>
                        <a:t>Surau</a:t>
                      </a:r>
                      <a:r>
                        <a:rPr lang="en-US" sz="2000" dirty="0">
                          <a:solidFill>
                            <a:srgbClr val="000000"/>
                          </a:solidFill>
                          <a:effectLst/>
                          <a:latin typeface="+mn-lt"/>
                          <a:ea typeface="Times New Roman" panose="02020603050405020304" pitchFamily="18" charset="0"/>
                          <a:cs typeface="Calibri" panose="020F0502020204030204" pitchFamily="34" charset="0"/>
                        </a:rPr>
                        <a:t> </a:t>
                      </a:r>
                      <a:r>
                        <a:rPr lang="en-US" sz="2000" dirty="0" err="1">
                          <a:solidFill>
                            <a:srgbClr val="000000"/>
                          </a:solidFill>
                          <a:effectLst/>
                          <a:latin typeface="+mn-lt"/>
                          <a:ea typeface="Times New Roman" panose="02020603050405020304" pitchFamily="18" charset="0"/>
                          <a:cs typeface="Calibri" panose="020F0502020204030204" pitchFamily="34" charset="0"/>
                        </a:rPr>
                        <a:t>perlu</a:t>
                      </a:r>
                      <a:r>
                        <a:rPr lang="en-US" sz="2000" dirty="0">
                          <a:solidFill>
                            <a:srgbClr val="000000"/>
                          </a:solidFill>
                          <a:effectLst/>
                          <a:latin typeface="+mn-lt"/>
                          <a:ea typeface="Times New Roman" panose="02020603050405020304" pitchFamily="18" charset="0"/>
                          <a:cs typeface="Calibri" panose="020F0502020204030204" pitchFamily="34" charset="0"/>
                        </a:rPr>
                        <a:t> di </a:t>
                      </a:r>
                      <a:r>
                        <a:rPr lang="en-US" sz="2000" dirty="0" err="1">
                          <a:solidFill>
                            <a:srgbClr val="000000"/>
                          </a:solidFill>
                          <a:effectLst/>
                          <a:latin typeface="+mn-lt"/>
                          <a:ea typeface="Times New Roman" panose="02020603050405020304" pitchFamily="18" charset="0"/>
                          <a:cs typeface="Calibri" panose="020F0502020204030204" pitchFamily="34" charset="0"/>
                        </a:rPr>
                        <a:t>bersihkan</a:t>
                      </a:r>
                      <a:endParaRPr lang="ms-MY" sz="2000" dirty="0">
                        <a:solidFill>
                          <a:srgbClr val="595959"/>
                        </a:solidFill>
                        <a:effectLst/>
                        <a:latin typeface="+mn-lt"/>
                        <a:ea typeface="Times New Roman" panose="02020603050405020304" pitchFamily="18" charset="0"/>
                      </a:endParaRPr>
                    </a:p>
                    <a:p>
                      <a:pPr marL="457200" algn="just">
                        <a:spcAft>
                          <a:spcPts val="0"/>
                        </a:spcAft>
                      </a:pPr>
                      <a:r>
                        <a:rPr lang="en-US" sz="2000" dirty="0">
                          <a:solidFill>
                            <a:srgbClr val="000000"/>
                          </a:solidFill>
                          <a:effectLst/>
                          <a:latin typeface="+mn-lt"/>
                          <a:ea typeface="Times New Roman" panose="02020603050405020304" pitchFamily="18" charset="0"/>
                          <a:cs typeface="Calibri" panose="020F0502020204030204" pitchFamily="34" charset="0"/>
                        </a:rPr>
                        <a:t> </a:t>
                      </a:r>
                      <a:endParaRPr lang="ms-MY" sz="2000" dirty="0">
                        <a:solidFill>
                          <a:srgbClr val="595959"/>
                        </a:solidFill>
                        <a:effectLst/>
                        <a:latin typeface="+mn-lt"/>
                        <a:ea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5</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tc>
              </a:tr>
            </a:tbl>
          </a:graphicData>
        </a:graphic>
      </p:graphicFrame>
      <p:sp>
        <p:nvSpPr>
          <p:cNvPr id="9" name="Title 1"/>
          <p:cNvSpPr>
            <a:spLocks noGrp="1"/>
          </p:cNvSpPr>
          <p:nvPr>
            <p:ph type="title"/>
          </p:nvPr>
        </p:nvSpPr>
        <p:spPr>
          <a:xfrm>
            <a:off x="75334" y="961322"/>
            <a:ext cx="3288172" cy="2162288"/>
          </a:xfrm>
        </p:spPr>
        <p:txBody>
          <a:bodyPr/>
          <a:lstStyle/>
          <a:p>
            <a:pPr algn="ctr"/>
            <a:r>
              <a:rPr lang="en-MY" b="1" dirty="0" smtClean="0">
                <a:solidFill>
                  <a:schemeClr val="tx1"/>
                </a:solidFill>
              </a:rPr>
              <a:t>CADANGAN </a:t>
            </a:r>
            <a:r>
              <a:rPr lang="en-MY" sz="2800" b="1" dirty="0" smtClean="0">
                <a:solidFill>
                  <a:schemeClr val="tx1"/>
                </a:solidFill>
              </a:rPr>
              <a:t>PENAMBAHBAIKAN</a:t>
            </a:r>
            <a:br>
              <a:rPr lang="en-MY" sz="2800" b="1" dirty="0" smtClean="0">
                <a:solidFill>
                  <a:schemeClr val="tx1"/>
                </a:solidFill>
              </a:rPr>
            </a:br>
            <a:r>
              <a:rPr lang="en-MY" sz="2800" b="1" dirty="0">
                <a:solidFill>
                  <a:schemeClr val="tx1"/>
                </a:solidFill>
              </a:rPr>
              <a:t/>
            </a:r>
            <a:br>
              <a:rPr lang="en-MY" sz="2800" b="1" dirty="0">
                <a:solidFill>
                  <a:schemeClr val="tx1"/>
                </a:solidFill>
              </a:rPr>
            </a:br>
            <a:r>
              <a:rPr lang="en-MY" b="1" dirty="0">
                <a:solidFill>
                  <a:schemeClr val="tx1"/>
                </a:solidFill>
              </a:rPr>
              <a:t>KEMUDAHAN</a:t>
            </a:r>
          </a:p>
        </p:txBody>
      </p:sp>
      <p:sp>
        <p:nvSpPr>
          <p:cNvPr id="2" name="Text Placeholder 1"/>
          <p:cNvSpPr>
            <a:spLocks noGrp="1"/>
          </p:cNvSpPr>
          <p:nvPr>
            <p:ph type="body" idx="1"/>
          </p:nvPr>
        </p:nvSpPr>
        <p:spPr/>
        <p:txBody>
          <a:bodyPr/>
          <a:lstStyle/>
          <a:p>
            <a:endParaRPr lang="en-MY"/>
          </a:p>
        </p:txBody>
      </p:sp>
      <p:pic>
        <p:nvPicPr>
          <p:cNvPr id="3" name="Picture 2"/>
          <p:cNvPicPr>
            <a:picLocks noChangeAspect="1"/>
          </p:cNvPicPr>
          <p:nvPr/>
        </p:nvPicPr>
        <p:blipFill>
          <a:blip r:embed="rId2"/>
          <a:stretch>
            <a:fillRect/>
          </a:stretch>
        </p:blipFill>
        <p:spPr>
          <a:xfrm>
            <a:off x="1" y="3405186"/>
            <a:ext cx="3489110" cy="2652714"/>
          </a:xfrm>
          <a:prstGeom prst="rect">
            <a:avLst/>
          </a:prstGeom>
        </p:spPr>
      </p:pic>
    </p:spTree>
    <p:extLst>
      <p:ext uri="{BB962C8B-B14F-4D97-AF65-F5344CB8AC3E}">
        <p14:creationId xmlns:p14="http://schemas.microsoft.com/office/powerpoint/2010/main" val="32120147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34" y="895237"/>
            <a:ext cx="3288172" cy="2152763"/>
          </a:xfrm>
        </p:spPr>
        <p:txBody>
          <a:bodyPr>
            <a:normAutofit fontScale="90000"/>
          </a:bodyPr>
          <a:lstStyle/>
          <a:p>
            <a:pPr algn="ctr"/>
            <a:r>
              <a:rPr lang="en-MY" b="1" dirty="0" smtClean="0">
                <a:solidFill>
                  <a:schemeClr val="tx1"/>
                </a:solidFill>
              </a:rPr>
              <a:t>CADANGAN </a:t>
            </a:r>
            <a:r>
              <a:rPr lang="en-MY" sz="2800" b="1" dirty="0" smtClean="0">
                <a:solidFill>
                  <a:schemeClr val="tx1"/>
                </a:solidFill>
              </a:rPr>
              <a:t>PENAMBAHBAIKAN</a:t>
            </a:r>
            <a:br>
              <a:rPr lang="en-MY" sz="2800" b="1" dirty="0" smtClean="0">
                <a:solidFill>
                  <a:schemeClr val="tx1"/>
                </a:solidFill>
              </a:rPr>
            </a:br>
            <a:r>
              <a:rPr lang="en-MY" sz="2800" b="1" dirty="0">
                <a:solidFill>
                  <a:schemeClr val="tx1"/>
                </a:solidFill>
              </a:rPr>
              <a:t/>
            </a:r>
            <a:br>
              <a:rPr lang="en-MY" sz="2800" b="1" dirty="0">
                <a:solidFill>
                  <a:schemeClr val="tx1"/>
                </a:solidFill>
              </a:rPr>
            </a:br>
            <a:r>
              <a:rPr lang="en-MY" b="1" dirty="0" smtClean="0">
                <a:solidFill>
                  <a:schemeClr val="tx1"/>
                </a:solidFill>
              </a:rPr>
              <a:t/>
            </a:r>
            <a:br>
              <a:rPr lang="en-MY" b="1" dirty="0" smtClean="0">
                <a:solidFill>
                  <a:schemeClr val="tx1"/>
                </a:solidFill>
              </a:rPr>
            </a:br>
            <a:r>
              <a:rPr lang="en-MY" b="1" dirty="0">
                <a:solidFill>
                  <a:schemeClr val="tx1"/>
                </a:solidFill>
              </a:rPr>
              <a:t>KEMUDAHAN</a:t>
            </a:r>
          </a:p>
        </p:txBody>
      </p:sp>
      <p:graphicFrame>
        <p:nvGraphicFramePr>
          <p:cNvPr id="8" name="Table 7"/>
          <p:cNvGraphicFramePr>
            <a:graphicFrameLocks noGrp="1"/>
          </p:cNvGraphicFramePr>
          <p:nvPr>
            <p:extLst>
              <p:ext uri="{D42A27DB-BD31-4B8C-83A1-F6EECF244321}">
                <p14:modId xmlns:p14="http://schemas.microsoft.com/office/powerpoint/2010/main" val="1059754801"/>
              </p:ext>
            </p:extLst>
          </p:nvPr>
        </p:nvGraphicFramePr>
        <p:xfrm>
          <a:off x="3693236" y="807720"/>
          <a:ext cx="7884000" cy="4643999"/>
        </p:xfrm>
        <a:graphic>
          <a:graphicData uri="http://schemas.openxmlformats.org/drawingml/2006/table">
            <a:tbl>
              <a:tblPr firstRow="1" firstCol="1" bandRow="1">
                <a:tableStyleId>{5C22544A-7EE6-4342-B048-85BDC9FD1C3A}</a:tableStyleId>
              </a:tblPr>
              <a:tblGrid>
                <a:gridCol w="977908"/>
                <a:gridCol w="4637294"/>
                <a:gridCol w="2268798"/>
              </a:tblGrid>
              <a:tr h="701338">
                <a:tc>
                  <a:txBody>
                    <a:bodyPr/>
                    <a:lstStyle/>
                    <a:p>
                      <a:pPr marL="457200" indent="-457200" algn="ctr">
                        <a:spcAft>
                          <a:spcPts val="0"/>
                        </a:spcAft>
                      </a:pPr>
                      <a:r>
                        <a:rPr lang="en-US" sz="2000" dirty="0" err="1">
                          <a:solidFill>
                            <a:schemeClr val="bg1"/>
                          </a:solidFill>
                          <a:effectLst/>
                          <a:latin typeface="+mn-lt"/>
                        </a:rPr>
                        <a:t>Bil</a:t>
                      </a:r>
                      <a:r>
                        <a:rPr lang="en-US" sz="2000" dirty="0">
                          <a:solidFill>
                            <a:schemeClr val="bg1"/>
                          </a:solidFill>
                          <a:effectLst/>
                          <a:latin typeface="+mn-lt"/>
                        </a:rPr>
                        <a:t>.</a:t>
                      </a:r>
                      <a:endParaRPr lang="ms-MY" sz="2000" dirty="0">
                        <a:solidFill>
                          <a:schemeClr val="bg1"/>
                        </a:solidFill>
                        <a:effectLst/>
                        <a:latin typeface="+mn-lt"/>
                        <a:ea typeface="Times New Roman" panose="02020603050405020304" pitchFamily="18" charset="0"/>
                      </a:endParaRPr>
                    </a:p>
                  </a:txBody>
                  <a:tcPr marL="68580" marR="68580" marT="0" marB="0"/>
                </a:tc>
                <a:tc>
                  <a:txBody>
                    <a:bodyPr/>
                    <a:lstStyle/>
                    <a:p>
                      <a:pPr marL="457200" indent="-6985" algn="ctr">
                        <a:spcAft>
                          <a:spcPts val="0"/>
                        </a:spcAft>
                      </a:pPr>
                      <a:r>
                        <a:rPr lang="en-US" sz="2000" dirty="0" err="1">
                          <a:solidFill>
                            <a:schemeClr val="bg1"/>
                          </a:solidFill>
                          <a:effectLst/>
                          <a:latin typeface="+mn-lt"/>
                        </a:rPr>
                        <a:t>Perkara</a:t>
                      </a:r>
                      <a:endParaRPr lang="ms-MY" sz="2000" dirty="0">
                        <a:solidFill>
                          <a:schemeClr val="bg1"/>
                        </a:solidFill>
                        <a:effectLst/>
                        <a:latin typeface="+mn-lt"/>
                        <a:ea typeface="Times New Roman" panose="02020603050405020304" pitchFamily="18" charset="0"/>
                      </a:endParaRPr>
                    </a:p>
                  </a:txBody>
                  <a:tcPr marL="68580" marR="68580" marT="0" marB="0"/>
                </a:tc>
                <a:tc>
                  <a:txBody>
                    <a:bodyPr/>
                    <a:lstStyle/>
                    <a:p>
                      <a:pPr marL="457200" indent="-457200" algn="ctr">
                        <a:spcAft>
                          <a:spcPts val="0"/>
                        </a:spcAft>
                      </a:pPr>
                      <a:r>
                        <a:rPr lang="en-US" sz="2000" dirty="0" err="1">
                          <a:solidFill>
                            <a:schemeClr val="bg1"/>
                          </a:solidFill>
                          <a:effectLst/>
                          <a:latin typeface="+mn-lt"/>
                        </a:rPr>
                        <a:t>Kekerapan</a:t>
                      </a:r>
                      <a:endParaRPr lang="ms-MY" sz="2000" dirty="0">
                        <a:solidFill>
                          <a:schemeClr val="bg1"/>
                        </a:solidFill>
                        <a:effectLst/>
                        <a:latin typeface="+mn-lt"/>
                      </a:endParaRPr>
                    </a:p>
                    <a:p>
                      <a:pPr marL="457200" indent="-6985" algn="ctr">
                        <a:spcAft>
                          <a:spcPts val="0"/>
                        </a:spcAft>
                      </a:pPr>
                      <a:r>
                        <a:rPr lang="en-US" sz="2000" dirty="0">
                          <a:solidFill>
                            <a:schemeClr val="bg1"/>
                          </a:solidFill>
                          <a:effectLst/>
                          <a:latin typeface="+mn-lt"/>
                        </a:rPr>
                        <a:t> </a:t>
                      </a:r>
                      <a:endParaRPr lang="ms-MY" sz="2000" dirty="0">
                        <a:solidFill>
                          <a:schemeClr val="bg1"/>
                        </a:solidFill>
                        <a:effectLst/>
                        <a:latin typeface="+mn-lt"/>
                        <a:ea typeface="Times New Roman" panose="02020603050405020304" pitchFamily="18" charset="0"/>
                      </a:endParaRPr>
                    </a:p>
                  </a:txBody>
                  <a:tcPr marL="68580" marR="68580" marT="0" marB="0"/>
                </a:tc>
              </a:tr>
              <a:tr h="667861">
                <a:tc>
                  <a:txBody>
                    <a:bodyPr/>
                    <a:lstStyle/>
                    <a:p>
                      <a:pPr marL="457200" indent="-95250">
                        <a:spcAft>
                          <a:spcPts val="0"/>
                        </a:spcAft>
                      </a:pPr>
                      <a:r>
                        <a:rPr lang="en-US" sz="2000" dirty="0" smtClean="0">
                          <a:solidFill>
                            <a:schemeClr val="bg1"/>
                          </a:solidFill>
                          <a:effectLst/>
                          <a:latin typeface="+mn-lt"/>
                          <a:ea typeface="Times New Roman" panose="02020603050405020304" pitchFamily="18" charset="0"/>
                        </a:rPr>
                        <a:t>9.</a:t>
                      </a:r>
                      <a:endParaRPr lang="ms-MY" sz="2000" dirty="0">
                        <a:solidFill>
                          <a:schemeClr val="bg1"/>
                        </a:solidFill>
                        <a:effectLst/>
                        <a:latin typeface="+mn-lt"/>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rgbClr val="000000"/>
                          </a:solidFill>
                          <a:effectLst/>
                          <a:latin typeface="+mn-lt"/>
                          <a:ea typeface="Constantia" panose="02030602050306030303" pitchFamily="18" charset="0"/>
                          <a:cs typeface="Calibri" panose="020F0502020204030204" pitchFamily="34" charset="0"/>
                        </a:rPr>
                        <a:t>Benarkan</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pelajar</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menggunakan</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lif</a:t>
                      </a:r>
                      <a:r>
                        <a:rPr lang="en-US" sz="2000" dirty="0">
                          <a:solidFill>
                            <a:srgbClr val="000000"/>
                          </a:solidFill>
                          <a:effectLst/>
                          <a:latin typeface="+mn-lt"/>
                          <a:ea typeface="Constantia" panose="02030602050306030303" pitchFamily="18" charset="0"/>
                          <a:cs typeface="Calibri" panose="020F0502020204030204" pitchFamily="34" charset="0"/>
                        </a:rPr>
                        <a:t> </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nchor="ctr"/>
                </a:tc>
                <a:tc>
                  <a:txBody>
                    <a:bodyPr/>
                    <a:lstStyle/>
                    <a:p>
                      <a:pPr algn="ctr">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4</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nchor="ctr"/>
                </a:tc>
              </a:tr>
              <a:tr h="518361">
                <a:tc>
                  <a:txBody>
                    <a:bodyPr/>
                    <a:lstStyle/>
                    <a:p>
                      <a:pPr marL="457200" indent="-95250">
                        <a:spcAft>
                          <a:spcPts val="0"/>
                        </a:spcAft>
                      </a:pPr>
                      <a:r>
                        <a:rPr lang="en-US" sz="2000" dirty="0" smtClean="0">
                          <a:solidFill>
                            <a:schemeClr val="bg1"/>
                          </a:solidFill>
                          <a:effectLst/>
                          <a:latin typeface="+mn-lt"/>
                          <a:ea typeface="Times New Roman" panose="02020603050405020304" pitchFamily="18" charset="0"/>
                        </a:rPr>
                        <a:t>10.</a:t>
                      </a:r>
                      <a:endParaRPr lang="ms-MY" sz="2000" dirty="0">
                        <a:solidFill>
                          <a:schemeClr val="bg1"/>
                        </a:solidFill>
                        <a:effectLst/>
                        <a:latin typeface="+mn-lt"/>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rgbClr val="000000"/>
                          </a:solidFill>
                          <a:effectLst/>
                          <a:latin typeface="+mn-lt"/>
                          <a:ea typeface="Constantia" panose="02030602050306030303" pitchFamily="18" charset="0"/>
                          <a:cs typeface="Calibri" panose="020F0502020204030204" pitchFamily="34" charset="0"/>
                        </a:rPr>
                        <a:t>Penambahan</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bilik</a:t>
                      </a:r>
                      <a:r>
                        <a:rPr lang="en-US" sz="2000" dirty="0">
                          <a:solidFill>
                            <a:srgbClr val="000000"/>
                          </a:solidFill>
                          <a:effectLst/>
                          <a:latin typeface="+mn-lt"/>
                          <a:ea typeface="Constantia" panose="02030602050306030303" pitchFamily="18" charset="0"/>
                          <a:cs typeface="Calibri" panose="020F0502020204030204" pitchFamily="34" charset="0"/>
                        </a:rPr>
                        <a:t> 24 </a:t>
                      </a:r>
                      <a:r>
                        <a:rPr lang="en-US" sz="2000" dirty="0" smtClean="0">
                          <a:solidFill>
                            <a:srgbClr val="000000"/>
                          </a:solidFill>
                          <a:effectLst/>
                          <a:latin typeface="+mn-lt"/>
                          <a:ea typeface="Constantia" panose="02030602050306030303" pitchFamily="18" charset="0"/>
                          <a:cs typeface="Calibri" panose="020F0502020204030204" pitchFamily="34" charset="0"/>
                        </a:rPr>
                        <a:t>jam</a:t>
                      </a:r>
                    </a:p>
                  </a:txBody>
                  <a:tcPr marL="68580" marR="68580" marT="0" marB="0" anchor="ctr"/>
                </a:tc>
                <a:tc>
                  <a:txBody>
                    <a:bodyPr/>
                    <a:lstStyle/>
                    <a:p>
                      <a:pPr algn="ctr">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3</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nchor="ctr"/>
                </a:tc>
              </a:tr>
              <a:tr h="918813">
                <a:tc>
                  <a:txBody>
                    <a:bodyPr/>
                    <a:lstStyle/>
                    <a:p>
                      <a:pPr marL="457200" indent="-95250">
                        <a:spcAft>
                          <a:spcPts val="0"/>
                        </a:spcAft>
                      </a:pPr>
                      <a:r>
                        <a:rPr lang="en-US" sz="2000" dirty="0" smtClean="0">
                          <a:solidFill>
                            <a:schemeClr val="bg1"/>
                          </a:solidFill>
                          <a:effectLst/>
                          <a:latin typeface="+mn-lt"/>
                          <a:ea typeface="Times New Roman" panose="02020603050405020304" pitchFamily="18" charset="0"/>
                        </a:rPr>
                        <a:t>11.</a:t>
                      </a:r>
                      <a:endParaRPr lang="ms-MY" sz="2000" dirty="0">
                        <a:solidFill>
                          <a:schemeClr val="bg1"/>
                        </a:solidFill>
                        <a:effectLst/>
                        <a:latin typeface="+mn-lt"/>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smtClean="0">
                          <a:solidFill>
                            <a:srgbClr val="000000"/>
                          </a:solidFill>
                          <a:effectLst/>
                          <a:latin typeface="+mn-lt"/>
                          <a:ea typeface="Constantia" panose="02030602050306030303" pitchFamily="18" charset="0"/>
                          <a:cs typeface="Calibri" panose="020F0502020204030204" pitchFamily="34" charset="0"/>
                        </a:rPr>
                        <a:t>Atasi </a:t>
                      </a:r>
                      <a:r>
                        <a:rPr lang="en-US" sz="2000" dirty="0">
                          <a:solidFill>
                            <a:srgbClr val="000000"/>
                          </a:solidFill>
                          <a:effectLst/>
                          <a:latin typeface="+mn-lt"/>
                          <a:ea typeface="Constantia" panose="02030602050306030303" pitchFamily="18" charset="0"/>
                          <a:cs typeface="Calibri" panose="020F0502020204030204" pitchFamily="34" charset="0"/>
                        </a:rPr>
                        <a:t>masalah </a:t>
                      </a:r>
                      <a:r>
                        <a:rPr lang="en-US" sz="2000" i="1" dirty="0">
                          <a:solidFill>
                            <a:srgbClr val="000000"/>
                          </a:solidFill>
                          <a:effectLst/>
                          <a:latin typeface="+mn-lt"/>
                          <a:ea typeface="Constantia" panose="02030602050306030303" pitchFamily="18" charset="0"/>
                          <a:cs typeface="Calibri" panose="020F0502020204030204" pitchFamily="34" charset="0"/>
                        </a:rPr>
                        <a:t>air-</a:t>
                      </a:r>
                      <a:r>
                        <a:rPr lang="en-US" sz="2000" i="1" dirty="0" err="1">
                          <a:solidFill>
                            <a:srgbClr val="000000"/>
                          </a:solidFill>
                          <a:effectLst/>
                          <a:latin typeface="+mn-lt"/>
                          <a:ea typeface="Constantia" panose="02030602050306030303" pitchFamily="18" charset="0"/>
                          <a:cs typeface="Calibri" panose="020F0502020204030204" pitchFamily="34" charset="0"/>
                        </a:rPr>
                        <a:t>cond</a:t>
                      </a:r>
                      <a:r>
                        <a:rPr lang="en-US" sz="2000" dirty="0">
                          <a:solidFill>
                            <a:srgbClr val="000000"/>
                          </a:solidFill>
                          <a:effectLst/>
                          <a:latin typeface="+mn-lt"/>
                          <a:ea typeface="Constantia" panose="02030602050306030303" pitchFamily="18" charset="0"/>
                          <a:cs typeface="Calibri" panose="020F0502020204030204" pitchFamily="34" charset="0"/>
                        </a:rPr>
                        <a:t> di bilik </a:t>
                      </a:r>
                      <a:r>
                        <a:rPr lang="en-US" sz="2000" dirty="0" smtClean="0">
                          <a:solidFill>
                            <a:srgbClr val="000000"/>
                          </a:solidFill>
                          <a:effectLst/>
                          <a:latin typeface="+mn-lt"/>
                          <a:ea typeface="Constantia" panose="02030602050306030303" pitchFamily="18" charset="0"/>
                          <a:cs typeface="Calibri" panose="020F0502020204030204" pitchFamily="34" charset="0"/>
                        </a:rPr>
                        <a:t>karel</a:t>
                      </a:r>
                    </a:p>
                  </a:txBody>
                  <a:tcPr marL="68580" marR="68580" marT="0" marB="0" anchor="ctr"/>
                </a:tc>
                <a:tc>
                  <a:txBody>
                    <a:bodyPr/>
                    <a:lstStyle/>
                    <a:p>
                      <a:pPr algn="ctr">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3</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nchor="ctr"/>
                </a:tc>
              </a:tr>
              <a:tr h="918813">
                <a:tc>
                  <a:txBody>
                    <a:bodyPr/>
                    <a:lstStyle/>
                    <a:p>
                      <a:pPr marL="457200" indent="-95250">
                        <a:spcAft>
                          <a:spcPts val="0"/>
                        </a:spcAft>
                      </a:pPr>
                      <a:r>
                        <a:rPr lang="en-US" sz="2000" dirty="0" smtClean="0">
                          <a:solidFill>
                            <a:schemeClr val="bg1"/>
                          </a:solidFill>
                          <a:effectLst/>
                          <a:latin typeface="+mn-lt"/>
                          <a:ea typeface="Times New Roman" panose="02020603050405020304" pitchFamily="18" charset="0"/>
                        </a:rPr>
                        <a:t>12.</a:t>
                      </a:r>
                      <a:endParaRPr lang="ms-MY" sz="2000" dirty="0">
                        <a:solidFill>
                          <a:schemeClr val="bg1"/>
                        </a:solidFill>
                        <a:effectLst/>
                        <a:latin typeface="+mn-lt"/>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err="1">
                          <a:solidFill>
                            <a:srgbClr val="000000"/>
                          </a:solidFill>
                          <a:effectLst/>
                          <a:latin typeface="+mn-lt"/>
                          <a:ea typeface="Constantia" panose="02030602050306030303" pitchFamily="18" charset="0"/>
                          <a:cs typeface="Calibri" panose="020F0502020204030204" pitchFamily="34" charset="0"/>
                        </a:rPr>
                        <a:t>Penambahan</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bilik</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karel</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pada</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a:solidFill>
                            <a:srgbClr val="000000"/>
                          </a:solidFill>
                          <a:effectLst/>
                          <a:latin typeface="+mn-lt"/>
                          <a:ea typeface="Constantia" panose="02030602050306030303" pitchFamily="18" charset="0"/>
                          <a:cs typeface="Calibri" panose="020F0502020204030204" pitchFamily="34" charset="0"/>
                        </a:rPr>
                        <a:t>setiap</a:t>
                      </a:r>
                      <a:r>
                        <a:rPr lang="en-US" sz="2000" dirty="0">
                          <a:solidFill>
                            <a:srgbClr val="000000"/>
                          </a:solidFill>
                          <a:effectLst/>
                          <a:latin typeface="+mn-lt"/>
                          <a:ea typeface="Constantia" panose="02030602050306030303" pitchFamily="18" charset="0"/>
                          <a:cs typeface="Calibri" panose="020F0502020204030204" pitchFamily="34" charset="0"/>
                        </a:rPr>
                        <a:t> </a:t>
                      </a:r>
                      <a:r>
                        <a:rPr lang="en-US" sz="2000" dirty="0" err="1" smtClean="0">
                          <a:solidFill>
                            <a:srgbClr val="000000"/>
                          </a:solidFill>
                          <a:effectLst/>
                          <a:latin typeface="+mn-lt"/>
                          <a:ea typeface="Constantia" panose="02030602050306030303" pitchFamily="18" charset="0"/>
                          <a:cs typeface="Calibri" panose="020F0502020204030204" pitchFamily="34" charset="0"/>
                        </a:rPr>
                        <a:t>aras</a:t>
                      </a:r>
                      <a:r>
                        <a:rPr lang="ms-MY" sz="2000" dirty="0" smtClean="0">
                          <a:solidFill>
                            <a:srgbClr val="595959"/>
                          </a:solidFill>
                          <a:effectLst/>
                          <a:latin typeface="+mn-lt"/>
                          <a:ea typeface="Constantia" panose="02030602050306030303" pitchFamily="18" charset="0"/>
                          <a:cs typeface="Times New Roman" panose="02020603050405020304" pitchFamily="18" charset="0"/>
                        </a:rPr>
                        <a:t>.</a:t>
                      </a:r>
                    </a:p>
                  </a:txBody>
                  <a:tcPr marL="68580" marR="68580" marT="0" marB="0" anchor="ctr"/>
                </a:tc>
                <a:tc>
                  <a:txBody>
                    <a:bodyPr/>
                    <a:lstStyle/>
                    <a:p>
                      <a:pPr algn="ctr">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3</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nchor="ctr"/>
                </a:tc>
              </a:tr>
              <a:tr h="918813">
                <a:tc>
                  <a:txBody>
                    <a:bodyPr/>
                    <a:lstStyle/>
                    <a:p>
                      <a:pPr marL="457200" indent="-95250">
                        <a:spcAft>
                          <a:spcPts val="0"/>
                        </a:spcAft>
                      </a:pPr>
                      <a:r>
                        <a:rPr lang="en-US" sz="2000" dirty="0" smtClean="0">
                          <a:solidFill>
                            <a:schemeClr val="bg1"/>
                          </a:solidFill>
                          <a:effectLst/>
                          <a:latin typeface="+mn-lt"/>
                          <a:ea typeface="Times New Roman" panose="02020603050405020304" pitchFamily="18" charset="0"/>
                        </a:rPr>
                        <a:t>13.</a:t>
                      </a:r>
                      <a:endParaRPr lang="ms-MY" sz="2000" dirty="0">
                        <a:solidFill>
                          <a:schemeClr val="bg1"/>
                        </a:solidFill>
                        <a:effectLst/>
                        <a:latin typeface="+mn-lt"/>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Pembersihan terhadap bilik karel perlu </a:t>
                      </a:r>
                      <a:r>
                        <a:rPr lang="en-US" sz="2000" dirty="0" smtClean="0">
                          <a:solidFill>
                            <a:srgbClr val="000000"/>
                          </a:solidFill>
                          <a:effectLst/>
                          <a:latin typeface="+mn-lt"/>
                          <a:ea typeface="Constantia" panose="02030602050306030303" pitchFamily="18" charset="0"/>
                          <a:cs typeface="Calibri" panose="020F0502020204030204" pitchFamily="34" charset="0"/>
                        </a:rPr>
                        <a:t>               di </a:t>
                      </a:r>
                      <a:r>
                        <a:rPr lang="en-US" sz="2000" dirty="0">
                          <a:solidFill>
                            <a:srgbClr val="000000"/>
                          </a:solidFill>
                          <a:effectLst/>
                          <a:latin typeface="+mn-lt"/>
                          <a:ea typeface="Constantia" panose="02030602050306030303" pitchFamily="18" charset="0"/>
                          <a:cs typeface="Calibri" panose="020F0502020204030204" pitchFamily="34" charset="0"/>
                        </a:rPr>
                        <a:t>lakukan dengan </a:t>
                      </a:r>
                      <a:r>
                        <a:rPr lang="en-US" sz="2000" dirty="0" smtClean="0">
                          <a:solidFill>
                            <a:srgbClr val="000000"/>
                          </a:solidFill>
                          <a:effectLst/>
                          <a:latin typeface="+mn-lt"/>
                          <a:ea typeface="Constantia" panose="02030602050306030303" pitchFamily="18" charset="0"/>
                          <a:cs typeface="Calibri" panose="020F0502020204030204" pitchFamily="34" charset="0"/>
                        </a:rPr>
                        <a:t>kerap</a:t>
                      </a:r>
                    </a:p>
                  </a:txBody>
                  <a:tcPr marL="68580" marR="68580" marT="0" marB="0" anchor="ctr"/>
                </a:tc>
                <a:tc>
                  <a:txBody>
                    <a:bodyPr/>
                    <a:lstStyle/>
                    <a:p>
                      <a:pPr algn="ctr">
                        <a:lnSpc>
                          <a:spcPct val="110000"/>
                        </a:lnSpc>
                        <a:spcBef>
                          <a:spcPts val="600"/>
                        </a:spcBef>
                        <a:spcAft>
                          <a:spcPts val="0"/>
                        </a:spcAft>
                      </a:pPr>
                      <a:r>
                        <a:rPr lang="en-US" sz="2000" dirty="0">
                          <a:solidFill>
                            <a:srgbClr val="000000"/>
                          </a:solidFill>
                          <a:effectLst/>
                          <a:latin typeface="+mn-lt"/>
                          <a:ea typeface="Constantia" panose="02030602050306030303" pitchFamily="18" charset="0"/>
                          <a:cs typeface="Calibri" panose="020F0502020204030204" pitchFamily="34" charset="0"/>
                        </a:rPr>
                        <a:t>3</a:t>
                      </a:r>
                      <a:endParaRPr lang="ms-MY" sz="2000" dirty="0">
                        <a:solidFill>
                          <a:srgbClr val="595959"/>
                        </a:solidFill>
                        <a:effectLst/>
                        <a:latin typeface="+mn-lt"/>
                        <a:ea typeface="Constantia" panose="02030602050306030303" pitchFamily="18" charset="0"/>
                        <a:cs typeface="Times New Roman" panose="02020603050405020304" pitchFamily="18" charset="0"/>
                      </a:endParaRPr>
                    </a:p>
                  </a:txBody>
                  <a:tcPr marL="68580" marR="68580" marT="0" marB="0" anchor="ctr"/>
                </a:tc>
              </a:tr>
            </a:tbl>
          </a:graphicData>
        </a:graphic>
      </p:graphicFrame>
      <p:pic>
        <p:nvPicPr>
          <p:cNvPr id="5" name="Picture 4"/>
          <p:cNvPicPr>
            <a:picLocks noChangeAspect="1"/>
          </p:cNvPicPr>
          <p:nvPr/>
        </p:nvPicPr>
        <p:blipFill>
          <a:blip r:embed="rId2"/>
          <a:stretch>
            <a:fillRect/>
          </a:stretch>
        </p:blipFill>
        <p:spPr>
          <a:xfrm>
            <a:off x="-1" y="3224212"/>
            <a:ext cx="3419475" cy="2833688"/>
          </a:xfrm>
          <a:prstGeom prst="rect">
            <a:avLst/>
          </a:prstGeom>
        </p:spPr>
      </p:pic>
    </p:spTree>
    <p:extLst>
      <p:ext uri="{BB962C8B-B14F-4D97-AF65-F5344CB8AC3E}">
        <p14:creationId xmlns:p14="http://schemas.microsoft.com/office/powerpoint/2010/main" val="9913435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155811942"/>
              </p:ext>
            </p:extLst>
          </p:nvPr>
        </p:nvGraphicFramePr>
        <p:xfrm>
          <a:off x="3673367" y="863600"/>
          <a:ext cx="7977350" cy="5080001"/>
        </p:xfrm>
        <a:graphic>
          <a:graphicData uri="http://schemas.openxmlformats.org/drawingml/2006/table">
            <a:tbl>
              <a:tblPr firstRow="1" firstCol="1" bandRow="1">
                <a:tableStyleId>{5C22544A-7EE6-4342-B048-85BDC9FD1C3A}</a:tableStyleId>
              </a:tblPr>
              <a:tblGrid>
                <a:gridCol w="1032978"/>
                <a:gridCol w="5527410"/>
                <a:gridCol w="1416962"/>
              </a:tblGrid>
              <a:tr h="971500">
                <a:tc>
                  <a:txBody>
                    <a:bodyPr/>
                    <a:lstStyle/>
                    <a:p>
                      <a:pPr marL="457200" indent="-457200" algn="ctr">
                        <a:spcAft>
                          <a:spcPts val="0"/>
                        </a:spcAft>
                      </a:pPr>
                      <a:r>
                        <a:rPr lang="en-US" sz="2000" dirty="0" err="1" smtClean="0">
                          <a:solidFill>
                            <a:schemeClr val="bg1"/>
                          </a:solidFill>
                          <a:effectLst/>
                          <a:latin typeface="+mj-lt"/>
                          <a:ea typeface="Times New Roman" panose="02020603050405020304" pitchFamily="18" charset="0"/>
                        </a:rPr>
                        <a:t>Bil</a:t>
                      </a:r>
                      <a:endParaRPr lang="ms-MY" sz="2000" dirty="0">
                        <a:solidFill>
                          <a:schemeClr val="bg1"/>
                        </a:solidFill>
                        <a:effectLst/>
                        <a:latin typeface="+mj-lt"/>
                        <a:ea typeface="Times New Roman" panose="02020603050405020304" pitchFamily="18" charset="0"/>
                      </a:endParaRPr>
                    </a:p>
                  </a:txBody>
                  <a:tcPr marL="29139" marR="29139" marT="0" marB="0"/>
                </a:tc>
                <a:tc>
                  <a:txBody>
                    <a:bodyPr/>
                    <a:lstStyle/>
                    <a:p>
                      <a:pPr algn="ctr">
                        <a:lnSpc>
                          <a:spcPct val="110000"/>
                        </a:lnSpc>
                        <a:spcBef>
                          <a:spcPts val="600"/>
                        </a:spcBef>
                        <a:spcAft>
                          <a:spcPts val="0"/>
                        </a:spcAft>
                      </a:pPr>
                      <a:r>
                        <a:rPr lang="en-US" sz="2000" dirty="0" err="1" smtClean="0">
                          <a:solidFill>
                            <a:schemeClr val="bg1"/>
                          </a:solidFill>
                          <a:effectLst/>
                          <a:latin typeface="+mj-lt"/>
                          <a:ea typeface="Times New Roman" panose="02020603050405020304" pitchFamily="18" charset="0"/>
                        </a:rPr>
                        <a:t>Perkara</a:t>
                      </a:r>
                      <a:endParaRPr lang="ms-MY" sz="2000" dirty="0">
                        <a:solidFill>
                          <a:schemeClr val="bg1"/>
                        </a:solidFill>
                        <a:effectLst/>
                        <a:latin typeface="+mj-lt"/>
                        <a:ea typeface="Times New Roman" panose="02020603050405020304" pitchFamily="18" charset="0"/>
                      </a:endParaRPr>
                    </a:p>
                  </a:txBody>
                  <a:tcPr marL="29139" marR="29139" marT="0" marB="0"/>
                </a:tc>
                <a:tc>
                  <a:txBody>
                    <a:bodyPr/>
                    <a:lstStyle/>
                    <a:p>
                      <a:pPr algn="ctr">
                        <a:lnSpc>
                          <a:spcPct val="110000"/>
                        </a:lnSpc>
                        <a:spcBef>
                          <a:spcPts val="600"/>
                        </a:spcBef>
                        <a:spcAft>
                          <a:spcPts val="0"/>
                        </a:spcAft>
                      </a:pPr>
                      <a:r>
                        <a:rPr lang="en-US" sz="2000" dirty="0" err="1" smtClean="0">
                          <a:solidFill>
                            <a:schemeClr val="bg1"/>
                          </a:solidFill>
                          <a:effectLst/>
                          <a:latin typeface="+mj-lt"/>
                          <a:ea typeface="Constantia" panose="02030602050306030303" pitchFamily="18" charset="0"/>
                          <a:cs typeface="Times New Roman" panose="02020603050405020304" pitchFamily="18" charset="0"/>
                        </a:rPr>
                        <a:t>Kekerapan</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29139" marR="29139" marT="0" marB="0"/>
                </a:tc>
              </a:tr>
              <a:tr h="853414">
                <a:tc>
                  <a:txBody>
                    <a:bodyPr/>
                    <a:lstStyle/>
                    <a:p>
                      <a:pPr marL="457200" indent="-284163" algn="ctr">
                        <a:spcAft>
                          <a:spcPts val="0"/>
                        </a:spcAft>
                      </a:pPr>
                      <a:r>
                        <a:rPr lang="en-US" sz="2000" dirty="0" smtClean="0">
                          <a:solidFill>
                            <a:schemeClr val="bg1"/>
                          </a:solidFill>
                          <a:effectLst/>
                          <a:latin typeface="+mj-lt"/>
                          <a:ea typeface="Times New Roman" panose="02020603050405020304" pitchFamily="18" charset="0"/>
                        </a:rPr>
                        <a:t>14.</a:t>
                      </a:r>
                      <a:endParaRPr lang="ms-MY" sz="2000" dirty="0">
                        <a:solidFill>
                          <a:schemeClr val="bg1"/>
                        </a:solidFill>
                        <a:effectLst/>
                        <a:latin typeface="+mj-lt"/>
                        <a:ea typeface="Times New Roman" panose="02020603050405020304" pitchFamily="18" charset="0"/>
                      </a:endParaRPr>
                    </a:p>
                  </a:txBody>
                  <a:tcPr marL="29139" marR="29139" marT="0" marB="0"/>
                </a:tc>
                <a:tc>
                  <a:txBody>
                    <a:bodyPr/>
                    <a:lstStyle/>
                    <a:p>
                      <a:pPr algn="just">
                        <a:lnSpc>
                          <a:spcPct val="110000"/>
                        </a:lnSpc>
                        <a:spcBef>
                          <a:spcPts val="600"/>
                        </a:spcBef>
                        <a:spcAft>
                          <a:spcPts val="0"/>
                        </a:spcAft>
                      </a:pPr>
                      <a:r>
                        <a:rPr lang="en-US" sz="2000" dirty="0" err="1">
                          <a:solidFill>
                            <a:srgbClr val="000000"/>
                          </a:solidFill>
                          <a:effectLst/>
                          <a:latin typeface="+mj-lt"/>
                          <a:ea typeface="Constantia" panose="02030602050306030303" pitchFamily="18" charset="0"/>
                          <a:cs typeface="Calibri" panose="020F0502020204030204" pitchFamily="34" charset="0"/>
                        </a:rPr>
                        <a:t>Perbesarkan</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bilik</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tesis</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tambah</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meja</a:t>
                      </a:r>
                      <a:r>
                        <a:rPr lang="en-US" sz="2000" dirty="0">
                          <a:solidFill>
                            <a:srgbClr val="000000"/>
                          </a:solidFill>
                          <a:effectLst/>
                          <a:latin typeface="+mj-lt"/>
                          <a:ea typeface="Constantia" panose="02030602050306030303" pitchFamily="18" charset="0"/>
                          <a:cs typeface="Calibri" panose="020F0502020204030204" pitchFamily="34" charset="0"/>
                        </a:rPr>
                        <a:t> &amp; </a:t>
                      </a:r>
                      <a:r>
                        <a:rPr lang="en-US" sz="2000" dirty="0" err="1">
                          <a:solidFill>
                            <a:srgbClr val="000000"/>
                          </a:solidFill>
                          <a:effectLst/>
                          <a:latin typeface="+mj-lt"/>
                          <a:ea typeface="Constantia" panose="02030602050306030303" pitchFamily="18" charset="0"/>
                          <a:cs typeface="Calibri" panose="020F0502020204030204" pitchFamily="34" charset="0"/>
                        </a:rPr>
                        <a:t>kerusi</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p>
                      <a:pPr algn="just">
                        <a:lnSpc>
                          <a:spcPct val="110000"/>
                        </a:lnSpc>
                        <a:spcBef>
                          <a:spcPts val="600"/>
                        </a:spcBef>
                        <a:spcAft>
                          <a:spcPts val="0"/>
                        </a:spcAft>
                      </a:pPr>
                      <a:r>
                        <a:rPr lang="en-US" sz="2000" dirty="0">
                          <a:solidFill>
                            <a:srgbClr val="000000"/>
                          </a:solidFill>
                          <a:effectLst/>
                          <a:latin typeface="+mj-lt"/>
                          <a:ea typeface="Constantia" panose="02030602050306030303" pitchFamily="18" charset="0"/>
                          <a:cs typeface="Calibri" panose="020F0502020204030204" pitchFamily="34" charset="0"/>
                        </a:rPr>
                        <a:t> </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rgbClr val="000000"/>
                          </a:solidFill>
                          <a:effectLst/>
                          <a:latin typeface="+mj-lt"/>
                          <a:ea typeface="Constantia" panose="02030602050306030303" pitchFamily="18" charset="0"/>
                          <a:cs typeface="Calibri" panose="020F0502020204030204" pitchFamily="34" charset="0"/>
                        </a:rPr>
                        <a:t>2</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txBody>
                  <a:tcPr marL="68580" marR="68580" marT="0" marB="0"/>
                </a:tc>
              </a:tr>
              <a:tr h="1637342">
                <a:tc>
                  <a:txBody>
                    <a:bodyPr/>
                    <a:lstStyle/>
                    <a:p>
                      <a:pPr marL="457200" indent="-284163" algn="ctr">
                        <a:spcAft>
                          <a:spcPts val="0"/>
                        </a:spcAft>
                      </a:pPr>
                      <a:r>
                        <a:rPr lang="en-US" sz="2000" dirty="0" smtClean="0">
                          <a:solidFill>
                            <a:schemeClr val="bg1"/>
                          </a:solidFill>
                          <a:effectLst/>
                          <a:latin typeface="+mj-lt"/>
                          <a:ea typeface="Times New Roman" panose="02020603050405020304" pitchFamily="18" charset="0"/>
                        </a:rPr>
                        <a:t>15.</a:t>
                      </a:r>
                      <a:endParaRPr lang="ms-MY" sz="2000" dirty="0">
                        <a:solidFill>
                          <a:schemeClr val="bg1"/>
                        </a:solidFill>
                        <a:effectLst/>
                        <a:latin typeface="+mj-lt"/>
                        <a:ea typeface="Times New Roman" panose="02020603050405020304" pitchFamily="18" charset="0"/>
                      </a:endParaRPr>
                    </a:p>
                  </a:txBody>
                  <a:tcPr marL="29139" marR="29139" marT="0" marB="0"/>
                </a:tc>
                <a:tc>
                  <a:txBody>
                    <a:bodyPr/>
                    <a:lstStyle/>
                    <a:p>
                      <a:pPr algn="just">
                        <a:lnSpc>
                          <a:spcPct val="110000"/>
                        </a:lnSpc>
                        <a:spcBef>
                          <a:spcPts val="600"/>
                        </a:spcBef>
                        <a:spcAft>
                          <a:spcPts val="0"/>
                        </a:spcAft>
                      </a:pPr>
                      <a:r>
                        <a:rPr lang="en-US" sz="2000" dirty="0" err="1">
                          <a:solidFill>
                            <a:srgbClr val="000000"/>
                          </a:solidFill>
                          <a:effectLst/>
                          <a:latin typeface="+mj-lt"/>
                          <a:ea typeface="Constantia" panose="02030602050306030303" pitchFamily="18" charset="0"/>
                          <a:cs typeface="Calibri" panose="020F0502020204030204" pitchFamily="34" charset="0"/>
                        </a:rPr>
                        <a:t>Tambah</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bilangan</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komputer</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untuk</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carian</a:t>
                      </a:r>
                      <a:r>
                        <a:rPr lang="en-US" sz="2000" dirty="0">
                          <a:solidFill>
                            <a:srgbClr val="000000"/>
                          </a:solidFill>
                          <a:effectLst/>
                          <a:latin typeface="+mj-lt"/>
                          <a:ea typeface="Constantia" panose="02030602050306030303" pitchFamily="18" charset="0"/>
                          <a:cs typeface="Calibri" panose="020F0502020204030204" pitchFamily="34" charset="0"/>
                        </a:rPr>
                        <a:t> WEOBOPAC.  </a:t>
                      </a:r>
                      <a:r>
                        <a:rPr lang="en-US" sz="2000" dirty="0" err="1">
                          <a:solidFill>
                            <a:srgbClr val="000000"/>
                          </a:solidFill>
                          <a:effectLst/>
                          <a:latin typeface="+mj-lt"/>
                          <a:ea typeface="Constantia" panose="02030602050306030303" pitchFamily="18" charset="0"/>
                          <a:cs typeface="Calibri" panose="020F0502020204030204" pitchFamily="34" charset="0"/>
                        </a:rPr>
                        <a:t>Capaian</a:t>
                      </a:r>
                      <a:r>
                        <a:rPr lang="en-US" sz="2000" dirty="0">
                          <a:solidFill>
                            <a:srgbClr val="000000"/>
                          </a:solidFill>
                          <a:effectLst/>
                          <a:latin typeface="+mj-lt"/>
                          <a:ea typeface="Constantia" panose="02030602050306030303" pitchFamily="18" charset="0"/>
                          <a:cs typeface="Calibri" panose="020F0502020204030204" pitchFamily="34" charset="0"/>
                        </a:rPr>
                        <a:t> WEBOPAC </a:t>
                      </a:r>
                      <a:r>
                        <a:rPr lang="en-US" sz="2000" dirty="0" err="1">
                          <a:solidFill>
                            <a:srgbClr val="000000"/>
                          </a:solidFill>
                          <a:effectLst/>
                          <a:latin typeface="+mj-lt"/>
                          <a:ea typeface="Constantia" panose="02030602050306030303" pitchFamily="18" charset="0"/>
                          <a:cs typeface="Calibri" panose="020F0502020204030204" pitchFamily="34" charset="0"/>
                        </a:rPr>
                        <a:t>menggunakan</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telefon</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bimbit</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selalu</a:t>
                      </a:r>
                      <a:r>
                        <a:rPr lang="en-US" sz="2000" dirty="0">
                          <a:solidFill>
                            <a:srgbClr val="000000"/>
                          </a:solidFill>
                          <a:effectLst/>
                          <a:latin typeface="+mj-lt"/>
                          <a:ea typeface="Constantia" panose="02030602050306030303" pitchFamily="18" charset="0"/>
                          <a:cs typeface="Calibri" panose="020F0502020204030204" pitchFamily="34" charset="0"/>
                        </a:rPr>
                        <a:t> down</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p>
                      <a:pPr algn="just">
                        <a:lnSpc>
                          <a:spcPct val="110000"/>
                        </a:lnSpc>
                        <a:spcBef>
                          <a:spcPts val="600"/>
                        </a:spcBef>
                        <a:spcAft>
                          <a:spcPts val="0"/>
                        </a:spcAft>
                      </a:pPr>
                      <a:r>
                        <a:rPr lang="en-US" sz="2000" dirty="0">
                          <a:solidFill>
                            <a:srgbClr val="000000"/>
                          </a:solidFill>
                          <a:effectLst/>
                          <a:latin typeface="+mj-lt"/>
                          <a:ea typeface="Constantia" panose="02030602050306030303" pitchFamily="18" charset="0"/>
                          <a:cs typeface="Calibri" panose="020F0502020204030204" pitchFamily="34" charset="0"/>
                        </a:rPr>
                        <a:t> </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rgbClr val="000000"/>
                          </a:solidFill>
                          <a:effectLst/>
                          <a:latin typeface="+mj-lt"/>
                          <a:ea typeface="Constantia" panose="02030602050306030303" pitchFamily="18" charset="0"/>
                          <a:cs typeface="Calibri" panose="020F0502020204030204" pitchFamily="34" charset="0"/>
                        </a:rPr>
                        <a:t>2</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txBody>
                  <a:tcPr marL="68580" marR="68580" marT="0" marB="0"/>
                </a:tc>
              </a:tr>
              <a:tr h="853414">
                <a:tc>
                  <a:txBody>
                    <a:bodyPr/>
                    <a:lstStyle/>
                    <a:p>
                      <a:pPr marL="457200" indent="-188913" algn="ctr">
                        <a:spcAft>
                          <a:spcPts val="0"/>
                        </a:spcAft>
                      </a:pPr>
                      <a:r>
                        <a:rPr lang="en-US" sz="2000" dirty="0" smtClean="0">
                          <a:solidFill>
                            <a:schemeClr val="bg1"/>
                          </a:solidFill>
                          <a:effectLst/>
                          <a:latin typeface="+mj-lt"/>
                          <a:ea typeface="+mn-ea"/>
                        </a:rPr>
                        <a:t>16.</a:t>
                      </a:r>
                      <a:endParaRPr lang="ms-MY" sz="2000" dirty="0">
                        <a:solidFill>
                          <a:schemeClr val="bg1"/>
                        </a:solidFill>
                        <a:effectLst/>
                        <a:latin typeface="+mj-lt"/>
                        <a:ea typeface="Times New Roman" panose="02020603050405020304" pitchFamily="18" charset="0"/>
                      </a:endParaRPr>
                    </a:p>
                  </a:txBody>
                  <a:tcPr marL="29139" marR="29139" marT="0" marB="0"/>
                </a:tc>
                <a:tc>
                  <a:txBody>
                    <a:bodyPr/>
                    <a:lstStyle/>
                    <a:p>
                      <a:pPr algn="just">
                        <a:lnSpc>
                          <a:spcPct val="110000"/>
                        </a:lnSpc>
                        <a:spcBef>
                          <a:spcPts val="600"/>
                        </a:spcBef>
                        <a:spcAft>
                          <a:spcPts val="0"/>
                        </a:spcAft>
                      </a:pPr>
                      <a:r>
                        <a:rPr lang="en-US" sz="2000" dirty="0" err="1">
                          <a:solidFill>
                            <a:srgbClr val="000000"/>
                          </a:solidFill>
                          <a:effectLst/>
                          <a:latin typeface="+mj-lt"/>
                          <a:ea typeface="Constantia" panose="02030602050306030303" pitchFamily="18" charset="0"/>
                          <a:cs typeface="Calibri" panose="020F0502020204030204" pitchFamily="34" charset="0"/>
                        </a:rPr>
                        <a:t>Menambah</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mesin</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pinjaman</a:t>
                      </a:r>
                      <a:r>
                        <a:rPr lang="en-US" sz="2000" dirty="0">
                          <a:solidFill>
                            <a:srgbClr val="000000"/>
                          </a:solidFill>
                          <a:effectLst/>
                          <a:latin typeface="+mj-lt"/>
                          <a:ea typeface="Constantia" panose="02030602050306030303" pitchFamily="18" charset="0"/>
                          <a:cs typeface="Calibri" panose="020F0502020204030204" pitchFamily="34" charset="0"/>
                        </a:rPr>
                        <a:t> </a:t>
                      </a:r>
                      <a:r>
                        <a:rPr lang="en-US" sz="2000" dirty="0" err="1">
                          <a:solidFill>
                            <a:srgbClr val="000000"/>
                          </a:solidFill>
                          <a:effectLst/>
                          <a:latin typeface="+mj-lt"/>
                          <a:ea typeface="Constantia" panose="02030602050306030303" pitchFamily="18" charset="0"/>
                          <a:cs typeface="Calibri" panose="020F0502020204030204" pitchFamily="34" charset="0"/>
                        </a:rPr>
                        <a:t>buku</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p>
                      <a:pPr algn="just">
                        <a:lnSpc>
                          <a:spcPct val="110000"/>
                        </a:lnSpc>
                        <a:spcBef>
                          <a:spcPts val="600"/>
                        </a:spcBef>
                        <a:spcAft>
                          <a:spcPts val="0"/>
                        </a:spcAft>
                      </a:pPr>
                      <a:r>
                        <a:rPr lang="en-US" sz="2000" dirty="0">
                          <a:solidFill>
                            <a:srgbClr val="000000"/>
                          </a:solidFill>
                          <a:effectLst/>
                          <a:latin typeface="+mj-lt"/>
                          <a:ea typeface="Constantia" panose="02030602050306030303" pitchFamily="18" charset="0"/>
                          <a:cs typeface="Calibri" panose="020F0502020204030204" pitchFamily="34" charset="0"/>
                        </a:rPr>
                        <a:t> </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rgbClr val="000000"/>
                          </a:solidFill>
                          <a:effectLst/>
                          <a:latin typeface="+mj-lt"/>
                          <a:ea typeface="Constantia" panose="02030602050306030303" pitchFamily="18" charset="0"/>
                          <a:cs typeface="Calibri" panose="020F0502020204030204" pitchFamily="34" charset="0"/>
                        </a:rPr>
                        <a:t>1</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txBody>
                  <a:tcPr marL="68580" marR="68580" marT="0" marB="0"/>
                </a:tc>
              </a:tr>
              <a:tr h="764331">
                <a:tc>
                  <a:txBody>
                    <a:bodyPr/>
                    <a:lstStyle/>
                    <a:p>
                      <a:pPr marL="457200" indent="-188913" algn="ctr">
                        <a:spcAft>
                          <a:spcPts val="0"/>
                        </a:spcAft>
                      </a:pPr>
                      <a:r>
                        <a:rPr lang="en-US" sz="2000" dirty="0" smtClean="0">
                          <a:solidFill>
                            <a:schemeClr val="bg1"/>
                          </a:solidFill>
                          <a:effectLst/>
                          <a:latin typeface="+mj-lt"/>
                          <a:ea typeface="Times New Roman" panose="02020603050405020304" pitchFamily="18" charset="0"/>
                        </a:rPr>
                        <a:t>17.</a:t>
                      </a:r>
                      <a:endParaRPr lang="ms-MY" sz="2000" dirty="0">
                        <a:solidFill>
                          <a:schemeClr val="bg1"/>
                        </a:solidFill>
                        <a:effectLst/>
                        <a:latin typeface="+mj-lt"/>
                        <a:ea typeface="Times New Roman" panose="02020603050405020304" pitchFamily="18" charset="0"/>
                      </a:endParaRPr>
                    </a:p>
                  </a:txBody>
                  <a:tcPr marL="29139" marR="29139" marT="0" marB="0"/>
                </a:tc>
                <a:tc>
                  <a:txBody>
                    <a:bodyPr/>
                    <a:lstStyle/>
                    <a:p>
                      <a:pPr algn="just">
                        <a:lnSpc>
                          <a:spcPct val="110000"/>
                        </a:lnSpc>
                        <a:spcBef>
                          <a:spcPts val="600"/>
                        </a:spcBef>
                        <a:spcAft>
                          <a:spcPts val="0"/>
                        </a:spcAft>
                      </a:pPr>
                      <a:r>
                        <a:rPr lang="en-US" sz="2000" dirty="0">
                          <a:solidFill>
                            <a:srgbClr val="000000"/>
                          </a:solidFill>
                          <a:effectLst/>
                          <a:latin typeface="+mj-lt"/>
                          <a:ea typeface="Constantia" panose="02030602050306030303" pitchFamily="18" charset="0"/>
                          <a:cs typeface="Calibri" panose="020F0502020204030204" pitchFamily="34" charset="0"/>
                        </a:rPr>
                        <a:t>Adakan ‘</a:t>
                      </a:r>
                      <a:r>
                        <a:rPr lang="en-US" sz="2000" dirty="0" smtClean="0">
                          <a:solidFill>
                            <a:srgbClr val="000000"/>
                          </a:solidFill>
                          <a:effectLst/>
                          <a:latin typeface="+mj-lt"/>
                          <a:ea typeface="Constantia" panose="02030602050306030303" pitchFamily="18" charset="0"/>
                          <a:cs typeface="Calibri" panose="020F0502020204030204" pitchFamily="34" charset="0"/>
                        </a:rPr>
                        <a:t>signboard</a:t>
                      </a:r>
                      <a:r>
                        <a:rPr lang="en-US" sz="2000" dirty="0">
                          <a:solidFill>
                            <a:srgbClr val="000000"/>
                          </a:solidFill>
                          <a:effectLst/>
                          <a:latin typeface="+mj-lt"/>
                          <a:ea typeface="Constantia" panose="02030602050306030303" pitchFamily="18" charset="0"/>
                          <a:cs typeface="Calibri" panose="020F0502020204030204" pitchFamily="34" charset="0"/>
                        </a:rPr>
                        <a:t>’ untuk pencarian buku mengikut kategori</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solidFill>
                            <a:srgbClr val="000000"/>
                          </a:solidFill>
                          <a:effectLst/>
                          <a:latin typeface="+mj-lt"/>
                          <a:ea typeface="Constantia" panose="02030602050306030303" pitchFamily="18" charset="0"/>
                          <a:cs typeface="Calibri" panose="020F0502020204030204" pitchFamily="34" charset="0"/>
                        </a:rPr>
                        <a:t>1</a:t>
                      </a:r>
                      <a:endParaRPr lang="ms-MY" sz="2000" dirty="0">
                        <a:solidFill>
                          <a:srgbClr val="595959"/>
                        </a:solidFill>
                        <a:effectLst/>
                        <a:latin typeface="+mj-lt"/>
                        <a:ea typeface="Constantia" panose="02030602050306030303" pitchFamily="18" charset="0"/>
                        <a:cs typeface="Times New Roman" panose="02020603050405020304" pitchFamily="18" charset="0"/>
                      </a:endParaRPr>
                    </a:p>
                  </a:txBody>
                  <a:tcPr marL="68580" marR="68580" marT="0" marB="0"/>
                </a:tc>
              </a:tr>
            </a:tbl>
          </a:graphicData>
        </a:graphic>
      </p:graphicFrame>
      <p:sp>
        <p:nvSpPr>
          <p:cNvPr id="9" name="Title 1"/>
          <p:cNvSpPr>
            <a:spLocks noGrp="1"/>
          </p:cNvSpPr>
          <p:nvPr>
            <p:ph type="title"/>
          </p:nvPr>
        </p:nvSpPr>
        <p:spPr>
          <a:xfrm>
            <a:off x="103909" y="1028587"/>
            <a:ext cx="3288172" cy="1905113"/>
          </a:xfrm>
        </p:spPr>
        <p:txBody>
          <a:bodyPr>
            <a:normAutofit fontScale="90000"/>
          </a:bodyPr>
          <a:lstStyle/>
          <a:p>
            <a:pPr algn="ctr"/>
            <a:r>
              <a:rPr lang="en-MY" b="1" dirty="0" smtClean="0">
                <a:solidFill>
                  <a:schemeClr val="tx1"/>
                </a:solidFill>
              </a:rPr>
              <a:t>CADANGAN </a:t>
            </a:r>
            <a:r>
              <a:rPr lang="en-MY" sz="2800" b="1" dirty="0" smtClean="0">
                <a:solidFill>
                  <a:schemeClr val="tx1"/>
                </a:solidFill>
              </a:rPr>
              <a:t>PENAMBAHBAIKAN</a:t>
            </a:r>
            <a:br>
              <a:rPr lang="en-MY" sz="2800" b="1" dirty="0" smtClean="0">
                <a:solidFill>
                  <a:schemeClr val="tx1"/>
                </a:solidFill>
              </a:rPr>
            </a:br>
            <a:r>
              <a:rPr lang="en-MY" sz="2800" b="1" dirty="0">
                <a:solidFill>
                  <a:schemeClr val="tx1"/>
                </a:solidFill>
              </a:rPr>
              <a:t/>
            </a:r>
            <a:br>
              <a:rPr lang="en-MY" sz="2800" b="1" dirty="0">
                <a:solidFill>
                  <a:schemeClr val="tx1"/>
                </a:solidFill>
              </a:rPr>
            </a:br>
            <a:r>
              <a:rPr lang="en-MY" sz="2800" b="1" dirty="0" smtClean="0">
                <a:solidFill>
                  <a:schemeClr val="tx1"/>
                </a:solidFill>
              </a:rPr>
              <a:t/>
            </a:r>
            <a:br>
              <a:rPr lang="en-MY" sz="2800" b="1" dirty="0" smtClean="0">
                <a:solidFill>
                  <a:schemeClr val="tx1"/>
                </a:solidFill>
              </a:rPr>
            </a:br>
            <a:r>
              <a:rPr lang="en-MY" b="1" dirty="0">
                <a:solidFill>
                  <a:schemeClr val="tx1"/>
                </a:solidFill>
              </a:rPr>
              <a:t>KEMUDAHAN</a:t>
            </a:r>
          </a:p>
        </p:txBody>
      </p:sp>
      <p:pic>
        <p:nvPicPr>
          <p:cNvPr id="2" name="Picture 1"/>
          <p:cNvPicPr>
            <a:picLocks noChangeAspect="1"/>
          </p:cNvPicPr>
          <p:nvPr/>
        </p:nvPicPr>
        <p:blipFill>
          <a:blip r:embed="rId2"/>
          <a:stretch>
            <a:fillRect/>
          </a:stretch>
        </p:blipFill>
        <p:spPr>
          <a:xfrm>
            <a:off x="-1834" y="3186112"/>
            <a:ext cx="3499658" cy="2909888"/>
          </a:xfrm>
          <a:prstGeom prst="rect">
            <a:avLst/>
          </a:prstGeom>
        </p:spPr>
      </p:pic>
    </p:spTree>
    <p:extLst>
      <p:ext uri="{BB962C8B-B14F-4D97-AF65-F5344CB8AC3E}">
        <p14:creationId xmlns:p14="http://schemas.microsoft.com/office/powerpoint/2010/main" val="8679306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09" y="1427446"/>
            <a:ext cx="3288172" cy="2152763"/>
          </a:xfrm>
        </p:spPr>
        <p:txBody>
          <a:bodyPr>
            <a:normAutofit fontScale="90000"/>
          </a:bodyPr>
          <a:lstStyle/>
          <a:p>
            <a:pPr algn="ctr"/>
            <a:r>
              <a:rPr lang="en-MY" b="1" dirty="0" smtClean="0">
                <a:solidFill>
                  <a:schemeClr val="tx1"/>
                </a:solidFill>
              </a:rPr>
              <a:t>CADANGAN </a:t>
            </a:r>
            <a:r>
              <a:rPr lang="en-MY" sz="2800" b="1" dirty="0" smtClean="0">
                <a:solidFill>
                  <a:schemeClr val="tx1"/>
                </a:solidFill>
              </a:rPr>
              <a:t>PENAMBAHBAIKAN</a:t>
            </a:r>
            <a:br>
              <a:rPr lang="en-MY" sz="2800" b="1" dirty="0" smtClean="0">
                <a:solidFill>
                  <a:schemeClr val="tx1"/>
                </a:solidFill>
              </a:rPr>
            </a:br>
            <a:r>
              <a:rPr lang="en-MY" sz="2800" b="1" dirty="0">
                <a:solidFill>
                  <a:schemeClr val="tx1"/>
                </a:solidFill>
              </a:rPr>
              <a:t/>
            </a:r>
            <a:br>
              <a:rPr lang="en-MY" sz="2800" b="1" dirty="0">
                <a:solidFill>
                  <a:schemeClr val="tx1"/>
                </a:solidFill>
              </a:rPr>
            </a:br>
            <a:r>
              <a:rPr lang="en-MY" sz="2800" b="1" dirty="0" smtClean="0">
                <a:solidFill>
                  <a:schemeClr val="tx1"/>
                </a:solidFill>
              </a:rPr>
              <a:t/>
            </a:r>
            <a:br>
              <a:rPr lang="en-MY" sz="2800" b="1" dirty="0" smtClean="0">
                <a:solidFill>
                  <a:schemeClr val="tx1"/>
                </a:solidFill>
              </a:rPr>
            </a:br>
            <a:r>
              <a:rPr lang="en-MY" b="1" dirty="0">
                <a:solidFill>
                  <a:schemeClr val="tx1"/>
                </a:solidFill>
              </a:rPr>
              <a:t>KEMUDAHAN</a:t>
            </a:r>
          </a:p>
        </p:txBody>
      </p:sp>
      <p:graphicFrame>
        <p:nvGraphicFramePr>
          <p:cNvPr id="5" name="Table 4"/>
          <p:cNvGraphicFramePr>
            <a:graphicFrameLocks noGrp="1"/>
          </p:cNvGraphicFramePr>
          <p:nvPr>
            <p:extLst>
              <p:ext uri="{D42A27DB-BD31-4B8C-83A1-F6EECF244321}">
                <p14:modId xmlns:p14="http://schemas.microsoft.com/office/powerpoint/2010/main" val="1910943381"/>
              </p:ext>
            </p:extLst>
          </p:nvPr>
        </p:nvGraphicFramePr>
        <p:xfrm>
          <a:off x="3594539" y="807720"/>
          <a:ext cx="7409793" cy="5214709"/>
        </p:xfrm>
        <a:graphic>
          <a:graphicData uri="http://schemas.openxmlformats.org/drawingml/2006/table">
            <a:tbl>
              <a:tblPr firstRow="1" firstCol="1" bandRow="1">
                <a:tableStyleId>{5C22544A-7EE6-4342-B048-85BDC9FD1C3A}</a:tableStyleId>
              </a:tblPr>
              <a:tblGrid>
                <a:gridCol w="1063075"/>
                <a:gridCol w="4395102"/>
                <a:gridCol w="1951616"/>
              </a:tblGrid>
              <a:tr h="900334">
                <a:tc>
                  <a:txBody>
                    <a:bodyPr/>
                    <a:lstStyle/>
                    <a:p>
                      <a:pPr marL="361950" indent="-361950" algn="ctr">
                        <a:spcAft>
                          <a:spcPts val="0"/>
                        </a:spcAft>
                      </a:pPr>
                      <a:r>
                        <a:rPr lang="en-US" sz="2000" dirty="0" err="1" smtClean="0">
                          <a:solidFill>
                            <a:schemeClr val="bg1"/>
                          </a:solidFill>
                          <a:effectLst/>
                          <a:latin typeface="+mj-lt"/>
                          <a:ea typeface="Times New Roman" panose="02020603050405020304" pitchFamily="18" charset="0"/>
                        </a:rPr>
                        <a:t>Bil</a:t>
                      </a:r>
                      <a:endParaRPr lang="ms-MY" sz="2000" dirty="0">
                        <a:solidFill>
                          <a:schemeClr val="bg1"/>
                        </a:solidFill>
                        <a:effectLst/>
                        <a:latin typeface="+mj-lt"/>
                        <a:ea typeface="Times New Roman" panose="02020603050405020304" pitchFamily="18" charset="0"/>
                      </a:endParaRPr>
                    </a:p>
                  </a:txBody>
                  <a:tcPr marL="29139" marR="29139" marT="0" marB="0" anchor="ctr"/>
                </a:tc>
                <a:tc>
                  <a:txBody>
                    <a:bodyPr/>
                    <a:lstStyle/>
                    <a:p>
                      <a:pPr algn="ctr">
                        <a:lnSpc>
                          <a:spcPct val="110000"/>
                        </a:lnSpc>
                        <a:spcBef>
                          <a:spcPts val="600"/>
                        </a:spcBef>
                        <a:spcAft>
                          <a:spcPts val="0"/>
                        </a:spcAft>
                      </a:pPr>
                      <a:r>
                        <a:rPr lang="en-US" sz="2000" dirty="0" err="1" smtClean="0">
                          <a:solidFill>
                            <a:schemeClr val="bg1"/>
                          </a:solidFill>
                          <a:effectLst/>
                          <a:latin typeface="+mj-lt"/>
                          <a:ea typeface="Times New Roman" panose="02020603050405020304" pitchFamily="18" charset="0"/>
                        </a:rPr>
                        <a:t>Perkara</a:t>
                      </a:r>
                      <a:endParaRPr lang="ms-MY" sz="2000" dirty="0">
                        <a:solidFill>
                          <a:schemeClr val="bg1"/>
                        </a:solidFill>
                        <a:effectLst/>
                        <a:latin typeface="+mj-lt"/>
                        <a:ea typeface="Times New Roman" panose="02020603050405020304" pitchFamily="18" charset="0"/>
                      </a:endParaRPr>
                    </a:p>
                  </a:txBody>
                  <a:tcPr marL="29139" marR="29139" marT="0" marB="0" anchor="ctr"/>
                </a:tc>
                <a:tc>
                  <a:txBody>
                    <a:bodyPr/>
                    <a:lstStyle/>
                    <a:p>
                      <a:pPr algn="ctr">
                        <a:lnSpc>
                          <a:spcPct val="110000"/>
                        </a:lnSpc>
                        <a:spcBef>
                          <a:spcPts val="600"/>
                        </a:spcBef>
                        <a:spcAft>
                          <a:spcPts val="0"/>
                        </a:spcAft>
                      </a:pPr>
                      <a:r>
                        <a:rPr lang="en-US" sz="2000" dirty="0" err="1" smtClean="0">
                          <a:solidFill>
                            <a:schemeClr val="bg1"/>
                          </a:solidFill>
                          <a:effectLst/>
                          <a:latin typeface="+mj-lt"/>
                          <a:ea typeface="Constantia" panose="02030602050306030303" pitchFamily="18" charset="0"/>
                          <a:cs typeface="Times New Roman" panose="02020603050405020304" pitchFamily="18" charset="0"/>
                        </a:rPr>
                        <a:t>Kekerapan</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29139" marR="29139" marT="0" marB="0" anchor="ctr"/>
                </a:tc>
              </a:tr>
              <a:tr h="1141391">
                <a:tc>
                  <a:txBody>
                    <a:bodyPr/>
                    <a:lstStyle/>
                    <a:p>
                      <a:pPr marL="457200" indent="-95250">
                        <a:spcAft>
                          <a:spcPts val="0"/>
                        </a:spcAft>
                      </a:pPr>
                      <a:r>
                        <a:rPr lang="en-US" sz="2000" smtClean="0">
                          <a:solidFill>
                            <a:schemeClr val="bg1"/>
                          </a:solidFill>
                          <a:effectLst/>
                          <a:latin typeface="+mj-lt"/>
                          <a:ea typeface="Times New Roman" panose="02020603050405020304" pitchFamily="18" charset="0"/>
                        </a:rPr>
                        <a:t>18.</a:t>
                      </a:r>
                      <a:endParaRPr lang="ms-MY" sz="2000" dirty="0">
                        <a:solidFill>
                          <a:schemeClr val="bg1"/>
                        </a:solidFill>
                        <a:effectLst/>
                        <a:latin typeface="+mj-lt"/>
                        <a:ea typeface="Times New Roman" panose="02020603050405020304" pitchFamily="18" charset="0"/>
                      </a:endParaRPr>
                    </a:p>
                  </a:txBody>
                  <a:tcPr marL="29139" marR="29139" marT="0" marB="0"/>
                </a:tc>
                <a:tc>
                  <a:txBody>
                    <a:bodyPr/>
                    <a:lstStyle/>
                    <a:p>
                      <a:pPr algn="just">
                        <a:lnSpc>
                          <a:spcPct val="110000"/>
                        </a:lnSpc>
                        <a:spcBef>
                          <a:spcPts val="600"/>
                        </a:spcBef>
                        <a:spcAft>
                          <a:spcPts val="0"/>
                        </a:spcAft>
                      </a:pPr>
                      <a:r>
                        <a:rPr lang="en-US" sz="2400" dirty="0" err="1">
                          <a:solidFill>
                            <a:schemeClr val="bg1"/>
                          </a:solidFill>
                          <a:effectLst/>
                          <a:latin typeface="+mj-lt"/>
                          <a:ea typeface="Constantia" panose="02030602050306030303" pitchFamily="18" charset="0"/>
                          <a:cs typeface="Calibri" panose="020F0502020204030204" pitchFamily="34" charset="0"/>
                        </a:rPr>
                        <a:t>Panjangkan</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tempoh</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peminjaman</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buku</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kepada</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semua</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smtClean="0">
                          <a:solidFill>
                            <a:schemeClr val="bg1"/>
                          </a:solidFill>
                          <a:effectLst/>
                          <a:latin typeface="+mj-lt"/>
                          <a:ea typeface="Constantia" panose="02030602050306030303" pitchFamily="18" charset="0"/>
                          <a:cs typeface="Calibri" panose="020F0502020204030204" pitchFamily="34" charset="0"/>
                        </a:rPr>
                        <a:t>pelajar</a:t>
                      </a:r>
                      <a:endParaRPr lang="ms-MY" sz="24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400" dirty="0">
                          <a:solidFill>
                            <a:schemeClr val="bg1"/>
                          </a:solidFill>
                          <a:effectLst/>
                          <a:latin typeface="+mj-lt"/>
                          <a:ea typeface="Constantia" panose="02030602050306030303" pitchFamily="18" charset="0"/>
                          <a:cs typeface="Calibri" panose="020F0502020204030204" pitchFamily="34" charset="0"/>
                        </a:rPr>
                        <a:t>1</a:t>
                      </a:r>
                      <a:endParaRPr lang="ms-MY" sz="24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2322988">
                <a:tc>
                  <a:txBody>
                    <a:bodyPr/>
                    <a:lstStyle/>
                    <a:p>
                      <a:pPr marL="457200" indent="-95250">
                        <a:spcAft>
                          <a:spcPts val="0"/>
                        </a:spcAft>
                      </a:pPr>
                      <a:r>
                        <a:rPr lang="en-US" sz="2000" dirty="0" smtClean="0">
                          <a:solidFill>
                            <a:schemeClr val="bg1"/>
                          </a:solidFill>
                          <a:effectLst/>
                          <a:latin typeface="+mj-lt"/>
                          <a:ea typeface="Times New Roman" panose="02020603050405020304" pitchFamily="18" charset="0"/>
                        </a:rPr>
                        <a:t>19.</a:t>
                      </a:r>
                      <a:endParaRPr lang="ms-MY" sz="2000" dirty="0">
                        <a:solidFill>
                          <a:schemeClr val="bg1"/>
                        </a:solidFill>
                        <a:effectLst/>
                        <a:latin typeface="+mj-lt"/>
                        <a:ea typeface="Times New Roman" panose="02020603050405020304" pitchFamily="18" charset="0"/>
                      </a:endParaRPr>
                    </a:p>
                  </a:txBody>
                  <a:tcPr marL="29139" marR="29139" marT="0" marB="0"/>
                </a:tc>
                <a:tc>
                  <a:txBody>
                    <a:bodyPr/>
                    <a:lstStyle/>
                    <a:p>
                      <a:pPr algn="just">
                        <a:lnSpc>
                          <a:spcPct val="110000"/>
                        </a:lnSpc>
                        <a:spcBef>
                          <a:spcPts val="600"/>
                        </a:spcBef>
                        <a:spcAft>
                          <a:spcPts val="0"/>
                        </a:spcAft>
                      </a:pPr>
                      <a:r>
                        <a:rPr lang="en-US" sz="2400" dirty="0" err="1">
                          <a:solidFill>
                            <a:schemeClr val="bg1"/>
                          </a:solidFill>
                          <a:effectLst/>
                          <a:latin typeface="+mj-lt"/>
                          <a:ea typeface="Constantia" panose="02030602050306030303" pitchFamily="18" charset="0"/>
                          <a:cs typeface="Calibri" panose="020F0502020204030204" pitchFamily="34" charset="0"/>
                        </a:rPr>
                        <a:t>Pastikan</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bilik</a:t>
                      </a:r>
                      <a:r>
                        <a:rPr lang="en-US" sz="2400" dirty="0">
                          <a:solidFill>
                            <a:schemeClr val="bg1"/>
                          </a:solidFill>
                          <a:effectLst/>
                          <a:latin typeface="+mj-lt"/>
                          <a:ea typeface="Constantia" panose="02030602050306030303" pitchFamily="18" charset="0"/>
                          <a:cs typeface="Calibri" panose="020F0502020204030204" pitchFamily="34" charset="0"/>
                        </a:rPr>
                        <a:t> 24 jam yang </a:t>
                      </a:r>
                      <a:r>
                        <a:rPr lang="en-US" sz="2400" dirty="0" err="1">
                          <a:solidFill>
                            <a:schemeClr val="bg1"/>
                          </a:solidFill>
                          <a:effectLst/>
                          <a:latin typeface="+mj-lt"/>
                          <a:ea typeface="Constantia" panose="02030602050306030303" pitchFamily="18" charset="0"/>
                          <a:cs typeface="Calibri" panose="020F0502020204030204" pitchFamily="34" charset="0"/>
                        </a:rPr>
                        <a:t>lebih</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efisien</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dan</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pastikan</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pelajar</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sekolah</a:t>
                      </a:r>
                      <a:r>
                        <a:rPr lang="en-US" sz="2400" dirty="0">
                          <a:solidFill>
                            <a:schemeClr val="bg1"/>
                          </a:solidFill>
                          <a:effectLst/>
                          <a:latin typeface="+mj-lt"/>
                          <a:ea typeface="Constantia" panose="02030602050306030303" pitchFamily="18" charset="0"/>
                          <a:cs typeface="Calibri" panose="020F0502020204030204" pitchFamily="34" charset="0"/>
                        </a:rPr>
                        <a:t> yang </a:t>
                      </a:r>
                      <a:r>
                        <a:rPr lang="en-US" sz="2400" dirty="0" err="1">
                          <a:solidFill>
                            <a:schemeClr val="bg1"/>
                          </a:solidFill>
                          <a:effectLst/>
                          <a:latin typeface="+mj-lt"/>
                          <a:ea typeface="Constantia" panose="02030602050306030303" pitchFamily="18" charset="0"/>
                          <a:cs typeface="Calibri" panose="020F0502020204030204" pitchFamily="34" charset="0"/>
                        </a:rPr>
                        <a:t>menggunakan</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bilik</a:t>
                      </a:r>
                      <a:r>
                        <a:rPr lang="en-US" sz="2400" dirty="0">
                          <a:solidFill>
                            <a:schemeClr val="bg1"/>
                          </a:solidFill>
                          <a:effectLst/>
                          <a:latin typeface="+mj-lt"/>
                          <a:ea typeface="Constantia" panose="02030602050306030303" pitchFamily="18" charset="0"/>
                          <a:cs typeface="Calibri" panose="020F0502020204030204" pitchFamily="34" charset="0"/>
                        </a:rPr>
                        <a:t> 24 jam </a:t>
                      </a:r>
                      <a:r>
                        <a:rPr lang="en-US" sz="2400" dirty="0" err="1">
                          <a:solidFill>
                            <a:schemeClr val="bg1"/>
                          </a:solidFill>
                          <a:effectLst/>
                          <a:latin typeface="+mj-lt"/>
                          <a:ea typeface="Constantia" panose="02030602050306030303" pitchFamily="18" charset="0"/>
                          <a:cs typeface="Calibri" panose="020F0502020204030204" pitchFamily="34" charset="0"/>
                        </a:rPr>
                        <a:t>untuk</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tujuan</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pembelajaran</a:t>
                      </a:r>
                      <a:r>
                        <a:rPr lang="en-US" sz="2400" dirty="0" smtClean="0">
                          <a:solidFill>
                            <a:schemeClr val="bg1"/>
                          </a:solidFill>
                          <a:effectLst/>
                          <a:latin typeface="+mj-lt"/>
                          <a:ea typeface="Constantia" panose="02030602050306030303" pitchFamily="18" charset="0"/>
                          <a:cs typeface="Calibri" panose="020F0502020204030204" pitchFamily="34" charset="0"/>
                        </a:rPr>
                        <a:t>.</a:t>
                      </a:r>
                      <a:endParaRPr lang="ms-MY" sz="2400" dirty="0" smtClean="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400" dirty="0">
                          <a:solidFill>
                            <a:schemeClr val="bg1"/>
                          </a:solidFill>
                          <a:effectLst/>
                          <a:latin typeface="+mj-lt"/>
                          <a:ea typeface="Constantia" panose="02030602050306030303" pitchFamily="18" charset="0"/>
                          <a:cs typeface="Calibri" panose="020F0502020204030204" pitchFamily="34" charset="0"/>
                        </a:rPr>
                        <a:t>1</a:t>
                      </a:r>
                      <a:endParaRPr lang="ms-MY" sz="24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849996">
                <a:tc>
                  <a:txBody>
                    <a:bodyPr/>
                    <a:lstStyle/>
                    <a:p>
                      <a:pPr marL="457200" indent="-95250">
                        <a:spcAft>
                          <a:spcPts val="0"/>
                        </a:spcAft>
                      </a:pPr>
                      <a:r>
                        <a:rPr lang="en-US" sz="2000" dirty="0" smtClean="0">
                          <a:solidFill>
                            <a:schemeClr val="bg1"/>
                          </a:solidFill>
                          <a:effectLst/>
                          <a:latin typeface="+mj-lt"/>
                          <a:ea typeface="Times New Roman" panose="02020603050405020304" pitchFamily="18" charset="0"/>
                        </a:rPr>
                        <a:t>20.</a:t>
                      </a:r>
                      <a:endParaRPr lang="ms-MY" sz="2000" dirty="0">
                        <a:solidFill>
                          <a:schemeClr val="bg1"/>
                        </a:solidFill>
                        <a:effectLst/>
                        <a:latin typeface="+mj-lt"/>
                        <a:ea typeface="Times New Roman" panose="02020603050405020304" pitchFamily="18" charset="0"/>
                      </a:endParaRPr>
                    </a:p>
                  </a:txBody>
                  <a:tcPr marL="29139" marR="29139" marT="0" marB="0"/>
                </a:tc>
                <a:tc>
                  <a:txBody>
                    <a:bodyPr/>
                    <a:lstStyle/>
                    <a:p>
                      <a:pPr algn="l">
                        <a:lnSpc>
                          <a:spcPct val="110000"/>
                        </a:lnSpc>
                        <a:spcBef>
                          <a:spcPts val="600"/>
                        </a:spcBef>
                        <a:spcAft>
                          <a:spcPts val="0"/>
                        </a:spcAft>
                      </a:pPr>
                      <a:r>
                        <a:rPr lang="en-US" sz="2400" dirty="0" err="1" smtClean="0">
                          <a:solidFill>
                            <a:schemeClr val="bg1"/>
                          </a:solidFill>
                          <a:effectLst/>
                          <a:latin typeface="+mj-lt"/>
                          <a:ea typeface="Constantia" panose="02030602050306030303" pitchFamily="18" charset="0"/>
                          <a:cs typeface="Calibri" panose="020F0502020204030204" pitchFamily="34" charset="0"/>
                        </a:rPr>
                        <a:t>Ruang</a:t>
                      </a:r>
                      <a:r>
                        <a:rPr lang="en-US" sz="2400" baseline="0" dirty="0">
                          <a:solidFill>
                            <a:schemeClr val="bg1"/>
                          </a:solidFill>
                          <a:effectLst/>
                          <a:latin typeface="+mj-lt"/>
                          <a:ea typeface="Constantia" panose="02030602050306030303" pitchFamily="18" charset="0"/>
                          <a:cs typeface="Calibri" panose="020F0502020204030204" pitchFamily="34" charset="0"/>
                        </a:rPr>
                        <a:t> </a:t>
                      </a:r>
                      <a:r>
                        <a:rPr lang="en-US" sz="2400" i="1" baseline="0" dirty="0" err="1" smtClean="0">
                          <a:solidFill>
                            <a:schemeClr val="bg1"/>
                          </a:solidFill>
                          <a:effectLst/>
                          <a:latin typeface="+mj-lt"/>
                          <a:ea typeface="Constantia" panose="02030602050306030303" pitchFamily="18" charset="0"/>
                          <a:cs typeface="Calibri" panose="020F0502020204030204" pitchFamily="34" charset="0"/>
                        </a:rPr>
                        <a:t>photobooth</a:t>
                      </a:r>
                      <a:r>
                        <a:rPr lang="en-US" sz="2400" dirty="0" smtClean="0">
                          <a:solidFill>
                            <a:schemeClr val="bg1"/>
                          </a:solidFill>
                          <a:effectLst/>
                          <a:latin typeface="+mj-lt"/>
                          <a:ea typeface="Constantia" panose="02030602050306030303" pitchFamily="18" charset="0"/>
                          <a:cs typeface="Calibri" panose="020F0502020204030204" pitchFamily="34" charset="0"/>
                        </a:rPr>
                        <a:t> </a:t>
                      </a:r>
                      <a:r>
                        <a:rPr lang="en-US" sz="2400" dirty="0" err="1">
                          <a:solidFill>
                            <a:schemeClr val="bg1"/>
                          </a:solidFill>
                          <a:effectLst/>
                          <a:latin typeface="+mj-lt"/>
                          <a:ea typeface="Constantia" panose="02030602050306030303" pitchFamily="18" charset="0"/>
                          <a:cs typeface="Calibri" panose="020F0502020204030204" pitchFamily="34" charset="0"/>
                        </a:rPr>
                        <a:t>untuk</a:t>
                      </a:r>
                      <a:r>
                        <a:rPr lang="en-US" sz="2400" dirty="0">
                          <a:solidFill>
                            <a:schemeClr val="bg1"/>
                          </a:solidFill>
                          <a:effectLst/>
                          <a:latin typeface="+mj-lt"/>
                          <a:ea typeface="Constantia" panose="02030602050306030303" pitchFamily="18" charset="0"/>
                          <a:cs typeface="Calibri" panose="020F0502020204030204" pitchFamily="34" charset="0"/>
                        </a:rPr>
                        <a:t> </a:t>
                      </a:r>
                      <a:r>
                        <a:rPr lang="en-US" sz="2400" dirty="0" err="1" smtClean="0">
                          <a:solidFill>
                            <a:schemeClr val="bg1"/>
                          </a:solidFill>
                          <a:effectLst/>
                          <a:latin typeface="+mj-lt"/>
                          <a:ea typeface="Constantia" panose="02030602050306030303" pitchFamily="18" charset="0"/>
                          <a:cs typeface="Calibri" panose="020F0502020204030204" pitchFamily="34" charset="0"/>
                        </a:rPr>
                        <a:t>bergambar</a:t>
                      </a:r>
                      <a:endParaRPr lang="ms-MY" sz="24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400" dirty="0">
                          <a:solidFill>
                            <a:schemeClr val="bg1"/>
                          </a:solidFill>
                          <a:effectLst/>
                          <a:latin typeface="+mj-lt"/>
                          <a:ea typeface="Constantia" panose="02030602050306030303" pitchFamily="18" charset="0"/>
                          <a:cs typeface="Calibri" panose="020F0502020204030204" pitchFamily="34" charset="0"/>
                        </a:rPr>
                        <a:t>1</a:t>
                      </a:r>
                      <a:endParaRPr lang="ms-MY" sz="24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bl>
          </a:graphicData>
        </a:graphic>
      </p:graphicFrame>
      <p:pic>
        <p:nvPicPr>
          <p:cNvPr id="6" name="Picture 5"/>
          <p:cNvPicPr>
            <a:picLocks noChangeAspect="1"/>
          </p:cNvPicPr>
          <p:nvPr/>
        </p:nvPicPr>
        <p:blipFill>
          <a:blip r:embed="rId2"/>
          <a:stretch>
            <a:fillRect/>
          </a:stretch>
        </p:blipFill>
        <p:spPr>
          <a:xfrm>
            <a:off x="0" y="3886199"/>
            <a:ext cx="3476625" cy="2200275"/>
          </a:xfrm>
          <a:prstGeom prst="rect">
            <a:avLst/>
          </a:prstGeom>
        </p:spPr>
      </p:pic>
    </p:spTree>
    <p:extLst>
      <p:ext uri="{BB962C8B-B14F-4D97-AF65-F5344CB8AC3E}">
        <p14:creationId xmlns:p14="http://schemas.microsoft.com/office/powerpoint/2010/main" val="4504029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83" y="1183549"/>
            <a:ext cx="3288172" cy="1962263"/>
          </a:xfrm>
        </p:spPr>
        <p:txBody>
          <a:bodyPr>
            <a:normAutofit fontScale="90000"/>
          </a:bodyPr>
          <a:lstStyle/>
          <a:p>
            <a:pPr algn="ctr"/>
            <a:r>
              <a:rPr lang="en-MY" b="1" dirty="0" smtClean="0">
                <a:solidFill>
                  <a:schemeClr val="tx1"/>
                </a:solidFill>
              </a:rPr>
              <a:t>CADANGAN </a:t>
            </a:r>
            <a:r>
              <a:rPr lang="en-MY" sz="2800" b="1" dirty="0" smtClean="0">
                <a:solidFill>
                  <a:schemeClr val="tx1"/>
                </a:solidFill>
              </a:rPr>
              <a:t>PENAMBAHBAIKAN</a:t>
            </a:r>
            <a:br>
              <a:rPr lang="en-MY" sz="2800" b="1" dirty="0" smtClean="0">
                <a:solidFill>
                  <a:schemeClr val="tx1"/>
                </a:solidFill>
              </a:rPr>
            </a:br>
            <a:r>
              <a:rPr lang="en-MY" sz="2800" b="1" dirty="0">
                <a:solidFill>
                  <a:schemeClr val="tx1"/>
                </a:solidFill>
              </a:rPr>
              <a:t/>
            </a:r>
            <a:br>
              <a:rPr lang="en-MY" sz="2800" b="1" dirty="0">
                <a:solidFill>
                  <a:schemeClr val="tx1"/>
                </a:solidFill>
              </a:rPr>
            </a:br>
            <a:r>
              <a:rPr lang="en-MY" sz="2800" b="1" dirty="0" smtClean="0">
                <a:solidFill>
                  <a:schemeClr val="tx1"/>
                </a:solidFill>
              </a:rPr>
              <a:t/>
            </a:r>
            <a:br>
              <a:rPr lang="en-MY" sz="2800" b="1" dirty="0" smtClean="0">
                <a:solidFill>
                  <a:schemeClr val="tx1"/>
                </a:solidFill>
              </a:rPr>
            </a:br>
            <a:r>
              <a:rPr lang="en-MY" b="1" dirty="0" smtClean="0">
                <a:solidFill>
                  <a:schemeClr val="tx1"/>
                </a:solidFill>
              </a:rPr>
              <a:t>KAKITANGAN</a:t>
            </a:r>
            <a:endParaRPr lang="en-MY" b="1" dirty="0">
              <a:solidFill>
                <a:schemeClr val="tx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259812124"/>
              </p:ext>
            </p:extLst>
          </p:nvPr>
        </p:nvGraphicFramePr>
        <p:xfrm>
          <a:off x="3626069" y="817740"/>
          <a:ext cx="7614745" cy="4957572"/>
        </p:xfrm>
        <a:graphic>
          <a:graphicData uri="http://schemas.openxmlformats.org/drawingml/2006/table">
            <a:tbl>
              <a:tblPr firstRow="1" firstCol="1" bandRow="1">
                <a:tableStyleId>{5C22544A-7EE6-4342-B048-85BDC9FD1C3A}</a:tableStyleId>
              </a:tblPr>
              <a:tblGrid>
                <a:gridCol w="977462"/>
                <a:gridCol w="4587766"/>
                <a:gridCol w="2049517"/>
              </a:tblGrid>
              <a:tr h="708293">
                <a:tc>
                  <a:txBody>
                    <a:bodyPr/>
                    <a:lstStyle/>
                    <a:p>
                      <a:pPr marL="268288" indent="-173038" algn="ctr">
                        <a:spcAft>
                          <a:spcPts val="0"/>
                        </a:spcAft>
                      </a:pPr>
                      <a:r>
                        <a:rPr lang="en-US" sz="2000" dirty="0" err="1">
                          <a:solidFill>
                            <a:schemeClr val="bg1"/>
                          </a:solidFill>
                          <a:effectLst/>
                        </a:rPr>
                        <a:t>Bil</a:t>
                      </a:r>
                      <a:r>
                        <a:rPr lang="en-US" sz="2000" dirty="0">
                          <a:solidFill>
                            <a:schemeClr val="bg1"/>
                          </a:solidFill>
                          <a:effectLst/>
                        </a:rPr>
                        <a:t>.</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457200" algn="ctr">
                        <a:spcAft>
                          <a:spcPts val="0"/>
                        </a:spcAft>
                      </a:pPr>
                      <a:r>
                        <a:rPr lang="en-US" sz="2000" dirty="0" err="1">
                          <a:solidFill>
                            <a:schemeClr val="bg1"/>
                          </a:solidFill>
                          <a:effectLst/>
                        </a:rPr>
                        <a:t>Perkara</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457200" algn="ctr">
                        <a:spcAft>
                          <a:spcPts val="0"/>
                        </a:spcAft>
                      </a:pPr>
                      <a:endParaRPr lang="en-US" sz="2000" dirty="0" smtClean="0">
                        <a:solidFill>
                          <a:schemeClr val="bg1"/>
                        </a:solidFill>
                        <a:effectLst/>
                      </a:endParaRPr>
                    </a:p>
                    <a:p>
                      <a:pPr marL="457200" algn="ctr">
                        <a:spcAft>
                          <a:spcPts val="0"/>
                        </a:spcAft>
                      </a:pPr>
                      <a:r>
                        <a:rPr lang="en-US" sz="2000" dirty="0" err="1" smtClean="0">
                          <a:solidFill>
                            <a:schemeClr val="bg1"/>
                          </a:solidFill>
                          <a:effectLst/>
                        </a:rPr>
                        <a:t>Kekerapan</a:t>
                      </a:r>
                      <a:endParaRPr lang="ms-MY" sz="2000" dirty="0">
                        <a:solidFill>
                          <a:schemeClr val="bg1"/>
                        </a:solidFill>
                        <a:effectLst/>
                      </a:endParaRPr>
                    </a:p>
                    <a:p>
                      <a:pPr marL="457200" algn="ctr">
                        <a:spcAft>
                          <a:spcPts val="0"/>
                        </a:spcAft>
                      </a:pPr>
                      <a:r>
                        <a:rPr lang="en-US" sz="2000" dirty="0">
                          <a:effectLst/>
                        </a:rPr>
                        <a:t> </a:t>
                      </a:r>
                      <a:endParaRPr lang="ms-MY" sz="2000" dirty="0">
                        <a:solidFill>
                          <a:srgbClr val="595959"/>
                        </a:solidFill>
                        <a:effectLst/>
                        <a:latin typeface="Times New Roman" panose="02020603050405020304" pitchFamily="18" charset="0"/>
                        <a:ea typeface="Times New Roman" panose="02020603050405020304" pitchFamily="18" charset="0"/>
                      </a:endParaRPr>
                    </a:p>
                  </a:txBody>
                  <a:tcPr marL="68580" marR="68580" marT="0" marB="0" anchor="ctr"/>
                </a:tc>
              </a:tr>
              <a:tr h="1632025">
                <a:tc>
                  <a:txBody>
                    <a:bodyPr/>
                    <a:lstStyle/>
                    <a:p>
                      <a:pPr marL="457200">
                        <a:spcAft>
                          <a:spcPts val="0"/>
                        </a:spcAft>
                      </a:pPr>
                      <a:r>
                        <a:rPr lang="en-US" sz="2000" dirty="0">
                          <a:solidFill>
                            <a:schemeClr val="bg1"/>
                          </a:solidFill>
                          <a:effectLst/>
                        </a:rPr>
                        <a:t>1.</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smtClean="0">
                          <a:solidFill>
                            <a:schemeClr val="bg1"/>
                          </a:solidFill>
                          <a:effectLst/>
                        </a:rPr>
                        <a:t>Kakitangan</a:t>
                      </a:r>
                      <a:r>
                        <a:rPr lang="en-US" sz="2000" baseline="0" dirty="0" smtClean="0">
                          <a:solidFill>
                            <a:schemeClr val="bg1"/>
                          </a:solidFill>
                          <a:effectLst/>
                        </a:rPr>
                        <a:t> </a:t>
                      </a:r>
                      <a:r>
                        <a:rPr lang="en-US" sz="2000" dirty="0" err="1" smtClean="0">
                          <a:solidFill>
                            <a:schemeClr val="bg1"/>
                          </a:solidFill>
                          <a:effectLst/>
                        </a:rPr>
                        <a:t>perpustakaan</a:t>
                      </a:r>
                      <a:r>
                        <a:rPr lang="en-US" sz="2000" dirty="0" smtClean="0">
                          <a:solidFill>
                            <a:schemeClr val="bg1"/>
                          </a:solidFill>
                          <a:effectLst/>
                        </a:rPr>
                        <a:t> </a:t>
                      </a:r>
                      <a:r>
                        <a:rPr lang="en-US" sz="2000" dirty="0" err="1">
                          <a:solidFill>
                            <a:schemeClr val="bg1"/>
                          </a:solidFill>
                          <a:effectLst/>
                        </a:rPr>
                        <a:t>haruslah</a:t>
                      </a:r>
                      <a:r>
                        <a:rPr lang="en-US" sz="2000" dirty="0">
                          <a:solidFill>
                            <a:schemeClr val="bg1"/>
                          </a:solidFill>
                          <a:effectLst/>
                        </a:rPr>
                        <a:t> </a:t>
                      </a:r>
                      <a:r>
                        <a:rPr lang="en-US" sz="2000" dirty="0" err="1">
                          <a:solidFill>
                            <a:schemeClr val="bg1"/>
                          </a:solidFill>
                          <a:effectLst/>
                        </a:rPr>
                        <a:t>mesra</a:t>
                      </a:r>
                      <a:r>
                        <a:rPr lang="en-US" sz="2000" dirty="0">
                          <a:solidFill>
                            <a:schemeClr val="bg1"/>
                          </a:solidFill>
                          <a:effectLst/>
                        </a:rPr>
                        <a:t> </a:t>
                      </a:r>
                      <a:r>
                        <a:rPr lang="en-US" sz="2000" dirty="0" err="1">
                          <a:solidFill>
                            <a:schemeClr val="bg1"/>
                          </a:solidFill>
                          <a:effectLst/>
                        </a:rPr>
                        <a:t>terhadap</a:t>
                      </a:r>
                      <a:r>
                        <a:rPr lang="en-US" sz="2000" dirty="0">
                          <a:solidFill>
                            <a:schemeClr val="bg1"/>
                          </a:solidFill>
                          <a:effectLst/>
                        </a:rPr>
                        <a:t> </a:t>
                      </a:r>
                      <a:r>
                        <a:rPr lang="en-US" sz="2000" dirty="0" err="1">
                          <a:solidFill>
                            <a:schemeClr val="bg1"/>
                          </a:solidFill>
                          <a:effectLst/>
                        </a:rPr>
                        <a:t>pelanggan</a:t>
                      </a:r>
                      <a:endParaRPr lang="ms-MY" sz="2000" dirty="0">
                        <a:solidFill>
                          <a:schemeClr val="bg1"/>
                        </a:solidFill>
                        <a:effectLst/>
                      </a:endParaRPr>
                    </a:p>
                    <a:p>
                      <a:pPr>
                        <a:lnSpc>
                          <a:spcPct val="110000"/>
                        </a:lnSpc>
                        <a:spcBef>
                          <a:spcPts val="600"/>
                        </a:spcBef>
                        <a:spcAft>
                          <a:spcPts val="0"/>
                        </a:spcAft>
                      </a:pPr>
                      <a:r>
                        <a:rPr lang="en-US" sz="2000" dirty="0">
                          <a:solidFill>
                            <a:schemeClr val="bg1"/>
                          </a:solidFill>
                          <a:effectLst/>
                        </a:rPr>
                        <a:t> </a:t>
                      </a:r>
                      <a:endParaRPr lang="ms-MY" sz="2000" dirty="0">
                        <a:solidFill>
                          <a:schemeClr val="bg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effectLst/>
                        </a:rPr>
                        <a:t>6</a:t>
                      </a:r>
                      <a:endParaRPr lang="ms-MY" sz="2000"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r>
              <a:tr h="2411147">
                <a:tc>
                  <a:txBody>
                    <a:bodyPr/>
                    <a:lstStyle/>
                    <a:p>
                      <a:pPr marL="457200">
                        <a:spcAft>
                          <a:spcPts val="0"/>
                        </a:spcAft>
                      </a:pPr>
                      <a:r>
                        <a:rPr lang="en-US" sz="2000" dirty="0">
                          <a:solidFill>
                            <a:schemeClr val="bg1"/>
                          </a:solidFill>
                          <a:effectLst/>
                        </a:rPr>
                        <a:t>2.</a:t>
                      </a:r>
                      <a:endParaRPr lang="ms-MY"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0000"/>
                        </a:lnSpc>
                        <a:spcBef>
                          <a:spcPts val="600"/>
                        </a:spcBef>
                        <a:spcAft>
                          <a:spcPts val="0"/>
                        </a:spcAft>
                      </a:pPr>
                      <a:r>
                        <a:rPr lang="en-US" sz="2000" dirty="0">
                          <a:solidFill>
                            <a:schemeClr val="bg1"/>
                          </a:solidFill>
                          <a:effectLst/>
                        </a:rPr>
                        <a:t>Kadangkala library terlalu bising, orang </a:t>
                      </a:r>
                      <a:r>
                        <a:rPr lang="en-US" sz="2000" dirty="0" smtClean="0">
                          <a:solidFill>
                            <a:schemeClr val="bg1"/>
                          </a:solidFill>
                          <a:effectLst/>
                        </a:rPr>
                        <a:t>                     di </a:t>
                      </a:r>
                      <a:r>
                        <a:rPr lang="en-US" sz="2000" dirty="0">
                          <a:solidFill>
                            <a:schemeClr val="bg1"/>
                          </a:solidFill>
                          <a:effectLst/>
                        </a:rPr>
                        <a:t>dalam bercakap dengan suara kuat dan juga membuat perbincangan dalam ruang terbuka.</a:t>
                      </a:r>
                      <a:endParaRPr lang="ms-MY" sz="2000" dirty="0">
                        <a:solidFill>
                          <a:schemeClr val="bg1"/>
                        </a:solidFill>
                        <a:effectLst/>
                      </a:endParaRPr>
                    </a:p>
                    <a:p>
                      <a:pPr algn="just">
                        <a:lnSpc>
                          <a:spcPct val="110000"/>
                        </a:lnSpc>
                        <a:spcBef>
                          <a:spcPts val="600"/>
                        </a:spcBef>
                        <a:spcAft>
                          <a:spcPts val="0"/>
                        </a:spcAft>
                      </a:pPr>
                      <a:r>
                        <a:rPr lang="en-US" sz="2000" dirty="0">
                          <a:solidFill>
                            <a:schemeClr val="bg1"/>
                          </a:solidFill>
                          <a:effectLst/>
                        </a:rPr>
                        <a:t> </a:t>
                      </a:r>
                      <a:endParaRPr lang="ms-MY" sz="2000" dirty="0">
                        <a:solidFill>
                          <a:schemeClr val="bg1"/>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dirty="0">
                          <a:effectLst/>
                        </a:rPr>
                        <a:t>1</a:t>
                      </a:r>
                      <a:endParaRPr lang="ms-MY" sz="2000" dirty="0">
                        <a:solidFill>
                          <a:srgbClr val="595959"/>
                        </a:solidFill>
                        <a:effectLst/>
                        <a:latin typeface="Constantia" panose="02030602050306030303" pitchFamily="18" charset="0"/>
                        <a:ea typeface="Constantia" panose="02030602050306030303" pitchFamily="18" charset="0"/>
                        <a:cs typeface="Times New Roman" panose="02020603050405020304" pitchFamily="18" charset="0"/>
                      </a:endParaRPr>
                    </a:p>
                  </a:txBody>
                  <a:tcPr marL="68580" marR="68580" marT="0" marB="0"/>
                </a:tc>
              </a:tr>
            </a:tbl>
          </a:graphicData>
        </a:graphic>
      </p:graphicFrame>
      <p:sp>
        <p:nvSpPr>
          <p:cNvPr id="4" name="Text Placeholder 3"/>
          <p:cNvSpPr>
            <a:spLocks noGrp="1"/>
          </p:cNvSpPr>
          <p:nvPr>
            <p:ph type="body" idx="1"/>
          </p:nvPr>
        </p:nvSpPr>
        <p:spPr/>
        <p:txBody>
          <a:bodyPr/>
          <a:lstStyle/>
          <a:p>
            <a:endParaRPr lang="en-MY"/>
          </a:p>
        </p:txBody>
      </p:sp>
      <p:pic>
        <p:nvPicPr>
          <p:cNvPr id="8" name="Picture 7"/>
          <p:cNvPicPr>
            <a:picLocks noChangeAspect="1"/>
          </p:cNvPicPr>
          <p:nvPr/>
        </p:nvPicPr>
        <p:blipFill>
          <a:blip r:embed="rId2"/>
          <a:stretch>
            <a:fillRect/>
          </a:stretch>
        </p:blipFill>
        <p:spPr>
          <a:xfrm>
            <a:off x="9682" y="3852660"/>
            <a:ext cx="3457575" cy="2205240"/>
          </a:xfrm>
          <a:prstGeom prst="rect">
            <a:avLst/>
          </a:prstGeom>
        </p:spPr>
      </p:pic>
    </p:spTree>
    <p:extLst>
      <p:ext uri="{BB962C8B-B14F-4D97-AF65-F5344CB8AC3E}">
        <p14:creationId xmlns:p14="http://schemas.microsoft.com/office/powerpoint/2010/main" val="17814045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78" y="1562316"/>
            <a:ext cx="3323618" cy="1609509"/>
          </a:xfrm>
        </p:spPr>
        <p:txBody>
          <a:bodyPr>
            <a:normAutofit/>
          </a:bodyPr>
          <a:lstStyle/>
          <a:p>
            <a:pPr algn="ctr"/>
            <a:r>
              <a:rPr lang="en-MY" sz="4000" b="1" dirty="0" smtClean="0">
                <a:solidFill>
                  <a:schemeClr val="tx1"/>
                </a:solidFill>
              </a:rPr>
              <a:t>PUJIAN</a:t>
            </a:r>
            <a:endParaRPr lang="ms-MY" sz="4000" dirty="0"/>
          </a:p>
        </p:txBody>
      </p:sp>
      <p:graphicFrame>
        <p:nvGraphicFramePr>
          <p:cNvPr id="8" name="Table 7"/>
          <p:cNvGraphicFramePr>
            <a:graphicFrameLocks noGrp="1"/>
          </p:cNvGraphicFramePr>
          <p:nvPr>
            <p:extLst>
              <p:ext uri="{D42A27DB-BD31-4B8C-83A1-F6EECF244321}">
                <p14:modId xmlns:p14="http://schemas.microsoft.com/office/powerpoint/2010/main" val="1797662889"/>
              </p:ext>
            </p:extLst>
          </p:nvPr>
        </p:nvGraphicFramePr>
        <p:xfrm>
          <a:off x="3576537" y="1331595"/>
          <a:ext cx="8190320" cy="4236720"/>
        </p:xfrm>
        <a:graphic>
          <a:graphicData uri="http://schemas.openxmlformats.org/drawingml/2006/table">
            <a:tbl>
              <a:tblPr firstRow="1" firstCol="1" bandRow="1">
                <a:tableStyleId>{5C22544A-7EE6-4342-B048-85BDC9FD1C3A}</a:tableStyleId>
              </a:tblPr>
              <a:tblGrid>
                <a:gridCol w="1153118"/>
                <a:gridCol w="4840014"/>
                <a:gridCol w="2197188"/>
              </a:tblGrid>
              <a:tr h="373327">
                <a:tc>
                  <a:txBody>
                    <a:bodyPr/>
                    <a:lstStyle/>
                    <a:p>
                      <a:pPr marL="457200" indent="-6985">
                        <a:spcAft>
                          <a:spcPts val="0"/>
                        </a:spcAft>
                      </a:pPr>
                      <a:r>
                        <a:rPr lang="en-US" sz="2000" dirty="0" err="1" smtClean="0">
                          <a:solidFill>
                            <a:schemeClr val="bg1"/>
                          </a:solidFill>
                          <a:effectLst/>
                          <a:latin typeface="+mj-lt"/>
                        </a:rPr>
                        <a:t>Bil</a:t>
                      </a:r>
                      <a:r>
                        <a:rPr lang="en-US" sz="2000" dirty="0">
                          <a:solidFill>
                            <a:schemeClr val="bg1"/>
                          </a:solidFill>
                          <a:effectLst/>
                          <a:latin typeface="+mj-lt"/>
                        </a:rPr>
                        <a:t>.</a:t>
                      </a:r>
                      <a:endParaRPr lang="ms-MY" sz="2000" dirty="0">
                        <a:solidFill>
                          <a:schemeClr val="bg1"/>
                        </a:solidFill>
                        <a:effectLst/>
                        <a:latin typeface="+mj-lt"/>
                        <a:ea typeface="Times New Roman" panose="02020603050405020304" pitchFamily="18" charset="0"/>
                      </a:endParaRPr>
                    </a:p>
                  </a:txBody>
                  <a:tcPr marL="68580" marR="68580" marT="0" marB="0" anchor="ctr"/>
                </a:tc>
                <a:tc>
                  <a:txBody>
                    <a:bodyPr/>
                    <a:lstStyle/>
                    <a:p>
                      <a:pPr marL="457200" indent="-6985" algn="ctr">
                        <a:spcAft>
                          <a:spcPts val="0"/>
                        </a:spcAft>
                      </a:pPr>
                      <a:r>
                        <a:rPr lang="en-US" sz="2000" dirty="0" err="1">
                          <a:solidFill>
                            <a:schemeClr val="bg1"/>
                          </a:solidFill>
                          <a:effectLst/>
                          <a:latin typeface="+mj-lt"/>
                        </a:rPr>
                        <a:t>Perkara</a:t>
                      </a:r>
                      <a:endParaRPr lang="ms-MY" sz="2000" dirty="0">
                        <a:solidFill>
                          <a:schemeClr val="bg1"/>
                        </a:solidFill>
                        <a:effectLst/>
                        <a:latin typeface="+mj-lt"/>
                        <a:ea typeface="Times New Roman" panose="02020603050405020304" pitchFamily="18" charset="0"/>
                      </a:endParaRPr>
                    </a:p>
                  </a:txBody>
                  <a:tcPr marL="68580" marR="68580" marT="0" marB="0" anchor="ctr"/>
                </a:tc>
                <a:tc>
                  <a:txBody>
                    <a:bodyPr/>
                    <a:lstStyle/>
                    <a:p>
                      <a:pPr marL="457200" indent="-6985">
                        <a:spcAft>
                          <a:spcPts val="0"/>
                        </a:spcAft>
                      </a:pPr>
                      <a:endParaRPr lang="en-US" sz="2000" dirty="0" smtClean="0">
                        <a:solidFill>
                          <a:schemeClr val="bg1"/>
                        </a:solidFill>
                        <a:effectLst/>
                        <a:latin typeface="+mj-lt"/>
                      </a:endParaRPr>
                    </a:p>
                    <a:p>
                      <a:pPr marL="457200" indent="-6985">
                        <a:spcAft>
                          <a:spcPts val="0"/>
                        </a:spcAft>
                      </a:pPr>
                      <a:r>
                        <a:rPr lang="en-US" sz="2000" dirty="0" err="1" smtClean="0">
                          <a:solidFill>
                            <a:schemeClr val="bg1"/>
                          </a:solidFill>
                          <a:effectLst/>
                          <a:latin typeface="+mj-lt"/>
                        </a:rPr>
                        <a:t>Kekerapan</a:t>
                      </a:r>
                      <a:endParaRPr lang="ms-MY" sz="2000" dirty="0">
                        <a:solidFill>
                          <a:schemeClr val="bg1"/>
                        </a:solidFill>
                        <a:effectLst/>
                        <a:latin typeface="+mj-lt"/>
                      </a:endParaRPr>
                    </a:p>
                    <a:p>
                      <a:pPr marL="457200" indent="-6985">
                        <a:spcAft>
                          <a:spcPts val="0"/>
                        </a:spcAft>
                      </a:pPr>
                      <a:r>
                        <a:rPr lang="en-US" sz="2000" dirty="0">
                          <a:solidFill>
                            <a:schemeClr val="bg1"/>
                          </a:solidFill>
                          <a:effectLst/>
                          <a:latin typeface="+mj-lt"/>
                        </a:rPr>
                        <a:t> </a:t>
                      </a:r>
                      <a:endParaRPr lang="ms-MY" sz="2000" dirty="0">
                        <a:solidFill>
                          <a:schemeClr val="bg1"/>
                        </a:solidFill>
                        <a:effectLst/>
                        <a:latin typeface="+mj-lt"/>
                        <a:ea typeface="Times New Roman" panose="02020603050405020304" pitchFamily="18" charset="0"/>
                      </a:endParaRPr>
                    </a:p>
                  </a:txBody>
                  <a:tcPr marL="68580" marR="68580" marT="0" marB="0" anchor="ctr"/>
                </a:tc>
              </a:tr>
              <a:tr h="462511">
                <a:tc>
                  <a:txBody>
                    <a:bodyPr/>
                    <a:lstStyle/>
                    <a:p>
                      <a:pPr marL="457200" indent="-6985">
                        <a:spcAft>
                          <a:spcPts val="0"/>
                        </a:spcAft>
                      </a:pPr>
                      <a:r>
                        <a:rPr lang="en-US" sz="2000" dirty="0">
                          <a:solidFill>
                            <a:schemeClr val="bg1"/>
                          </a:solidFill>
                          <a:effectLst/>
                          <a:latin typeface="+mj-lt"/>
                        </a:rPr>
                        <a:t>1.</a:t>
                      </a:r>
                      <a:endParaRPr lang="ms-MY" sz="2000" dirty="0">
                        <a:solidFill>
                          <a:schemeClr val="bg1"/>
                        </a:solidFill>
                        <a:effectLst/>
                        <a:latin typeface="+mj-lt"/>
                        <a:ea typeface="Times New Roman" panose="02020603050405020304" pitchFamily="18" charset="0"/>
                      </a:endParaRPr>
                    </a:p>
                  </a:txBody>
                  <a:tcPr marL="68580" marR="68580" marT="0" marB="0" anchor="ctr"/>
                </a:tc>
                <a:tc>
                  <a:txBody>
                    <a:bodyPr/>
                    <a:lstStyle/>
                    <a:p>
                      <a:pPr algn="just">
                        <a:lnSpc>
                          <a:spcPct val="110000"/>
                        </a:lnSpc>
                        <a:spcBef>
                          <a:spcPts val="600"/>
                        </a:spcBef>
                        <a:spcAft>
                          <a:spcPts val="0"/>
                        </a:spcAft>
                      </a:pPr>
                      <a:r>
                        <a:rPr lang="en-US" sz="2000" dirty="0">
                          <a:solidFill>
                            <a:schemeClr val="bg1"/>
                          </a:solidFill>
                          <a:effectLst/>
                          <a:latin typeface="+mj-lt"/>
                        </a:rPr>
                        <a:t>Keep up the good work.  Well done</a:t>
                      </a:r>
                      <a:endParaRPr lang="ms-MY" sz="2000" dirty="0">
                        <a:solidFill>
                          <a:schemeClr val="bg1"/>
                        </a:solidFill>
                        <a:effectLst/>
                        <a:latin typeface="+mj-lt"/>
                      </a:endParaRPr>
                    </a:p>
                    <a:p>
                      <a:pPr algn="just">
                        <a:lnSpc>
                          <a:spcPct val="110000"/>
                        </a:lnSpc>
                        <a:spcBef>
                          <a:spcPts val="600"/>
                        </a:spcBef>
                        <a:spcAft>
                          <a:spcPts val="0"/>
                        </a:spcAft>
                      </a:pPr>
                      <a:r>
                        <a:rPr lang="en-US" sz="2000" dirty="0">
                          <a:solidFill>
                            <a:schemeClr val="bg1"/>
                          </a:solidFill>
                          <a:effectLst/>
                          <a:latin typeface="+mj-lt"/>
                        </a:rPr>
                        <a:t> </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nchor="ctr"/>
                </a:tc>
                <a:tc>
                  <a:txBody>
                    <a:bodyPr/>
                    <a:lstStyle/>
                    <a:p>
                      <a:pPr algn="ctr">
                        <a:lnSpc>
                          <a:spcPct val="110000"/>
                        </a:lnSpc>
                        <a:spcBef>
                          <a:spcPts val="600"/>
                        </a:spcBef>
                        <a:spcAft>
                          <a:spcPts val="0"/>
                        </a:spcAft>
                      </a:pPr>
                      <a:r>
                        <a:rPr lang="en-US" sz="2000" dirty="0">
                          <a:solidFill>
                            <a:schemeClr val="bg1"/>
                          </a:solidFill>
                          <a:effectLst/>
                          <a:latin typeface="+mj-lt"/>
                        </a:rPr>
                        <a:t>2</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nchor="ctr"/>
                </a:tc>
              </a:tr>
              <a:tr h="462511">
                <a:tc>
                  <a:txBody>
                    <a:bodyPr/>
                    <a:lstStyle/>
                    <a:p>
                      <a:pPr marL="457200" indent="-6985">
                        <a:spcAft>
                          <a:spcPts val="0"/>
                        </a:spcAft>
                      </a:pPr>
                      <a:r>
                        <a:rPr lang="en-US" sz="2000" dirty="0">
                          <a:solidFill>
                            <a:schemeClr val="bg1"/>
                          </a:solidFill>
                          <a:effectLst/>
                          <a:latin typeface="+mj-lt"/>
                        </a:rPr>
                        <a:t>2.</a:t>
                      </a:r>
                      <a:endParaRPr lang="ms-MY" sz="2000" dirty="0">
                        <a:solidFill>
                          <a:schemeClr val="bg1"/>
                        </a:solidFill>
                        <a:effectLst/>
                        <a:latin typeface="+mj-lt"/>
                        <a:ea typeface="Times New Roman" panose="02020603050405020304" pitchFamily="18" charset="0"/>
                      </a:endParaRPr>
                    </a:p>
                  </a:txBody>
                  <a:tcPr marL="68580" marR="68580" marT="0" marB="0" anchor="ctr"/>
                </a:tc>
                <a:tc>
                  <a:txBody>
                    <a:bodyPr/>
                    <a:lstStyle/>
                    <a:p>
                      <a:pPr algn="just">
                        <a:lnSpc>
                          <a:spcPct val="110000"/>
                        </a:lnSpc>
                        <a:spcBef>
                          <a:spcPts val="600"/>
                        </a:spcBef>
                        <a:spcAft>
                          <a:spcPts val="0"/>
                        </a:spcAft>
                      </a:pPr>
                      <a:r>
                        <a:rPr lang="en-US" sz="2000" dirty="0">
                          <a:solidFill>
                            <a:schemeClr val="bg1"/>
                          </a:solidFill>
                          <a:effectLst/>
                          <a:latin typeface="+mj-lt"/>
                        </a:rPr>
                        <a:t>I love </a:t>
                      </a:r>
                      <a:r>
                        <a:rPr lang="en-US" sz="2000" dirty="0" err="1">
                          <a:solidFill>
                            <a:schemeClr val="bg1"/>
                          </a:solidFill>
                          <a:effectLst/>
                          <a:latin typeface="+mj-lt"/>
                        </a:rPr>
                        <a:t>perpustakaan</a:t>
                      </a:r>
                      <a:endParaRPr lang="ms-MY" sz="2000" dirty="0">
                        <a:solidFill>
                          <a:schemeClr val="bg1"/>
                        </a:solidFill>
                        <a:effectLst/>
                        <a:latin typeface="+mj-lt"/>
                      </a:endParaRPr>
                    </a:p>
                    <a:p>
                      <a:pPr algn="just">
                        <a:lnSpc>
                          <a:spcPct val="110000"/>
                        </a:lnSpc>
                        <a:spcBef>
                          <a:spcPts val="600"/>
                        </a:spcBef>
                        <a:spcAft>
                          <a:spcPts val="0"/>
                        </a:spcAft>
                      </a:pPr>
                      <a:r>
                        <a:rPr lang="en-US" sz="2000" dirty="0">
                          <a:solidFill>
                            <a:schemeClr val="bg1"/>
                          </a:solidFill>
                          <a:effectLst/>
                          <a:latin typeface="+mj-lt"/>
                        </a:rPr>
                        <a:t> </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nchor="ctr"/>
                </a:tc>
                <a:tc>
                  <a:txBody>
                    <a:bodyPr/>
                    <a:lstStyle/>
                    <a:p>
                      <a:pPr algn="ctr">
                        <a:lnSpc>
                          <a:spcPct val="110000"/>
                        </a:lnSpc>
                        <a:spcBef>
                          <a:spcPts val="600"/>
                        </a:spcBef>
                        <a:spcAft>
                          <a:spcPts val="0"/>
                        </a:spcAft>
                      </a:pPr>
                      <a:r>
                        <a:rPr lang="en-US" sz="2000" dirty="0">
                          <a:solidFill>
                            <a:schemeClr val="bg1"/>
                          </a:solidFill>
                          <a:effectLst/>
                          <a:latin typeface="+mj-lt"/>
                        </a:rPr>
                        <a:t>1</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nchor="ctr"/>
                </a:tc>
              </a:tr>
              <a:tr h="667841">
                <a:tc>
                  <a:txBody>
                    <a:bodyPr/>
                    <a:lstStyle/>
                    <a:p>
                      <a:pPr marL="457200" indent="-6985">
                        <a:spcAft>
                          <a:spcPts val="0"/>
                        </a:spcAft>
                      </a:pPr>
                      <a:r>
                        <a:rPr lang="en-US" sz="2000" dirty="0">
                          <a:solidFill>
                            <a:schemeClr val="bg1"/>
                          </a:solidFill>
                          <a:effectLst/>
                          <a:latin typeface="+mj-lt"/>
                        </a:rPr>
                        <a:t>3.</a:t>
                      </a:r>
                      <a:endParaRPr lang="ms-MY" sz="2000" dirty="0">
                        <a:solidFill>
                          <a:schemeClr val="bg1"/>
                        </a:solidFill>
                        <a:effectLst/>
                        <a:latin typeface="+mj-lt"/>
                        <a:ea typeface="Times New Roman" panose="02020603050405020304" pitchFamily="18" charset="0"/>
                      </a:endParaRPr>
                    </a:p>
                  </a:txBody>
                  <a:tcPr marL="68580" marR="68580" marT="0" marB="0" anchor="ctr"/>
                </a:tc>
                <a:tc>
                  <a:txBody>
                    <a:bodyPr/>
                    <a:lstStyle/>
                    <a:p>
                      <a:pPr algn="just">
                        <a:lnSpc>
                          <a:spcPct val="110000"/>
                        </a:lnSpc>
                        <a:spcBef>
                          <a:spcPts val="600"/>
                        </a:spcBef>
                        <a:spcAft>
                          <a:spcPts val="0"/>
                        </a:spcAft>
                      </a:pPr>
                      <a:r>
                        <a:rPr lang="en-US" sz="2000" dirty="0">
                          <a:solidFill>
                            <a:schemeClr val="bg1"/>
                          </a:solidFill>
                          <a:effectLst/>
                          <a:latin typeface="+mj-lt"/>
                        </a:rPr>
                        <a:t>Perkhidmatan </a:t>
                      </a:r>
                      <a:r>
                        <a:rPr lang="en-US" sz="2000" dirty="0" err="1">
                          <a:solidFill>
                            <a:schemeClr val="bg1"/>
                          </a:solidFill>
                          <a:effectLst/>
                          <a:latin typeface="+mj-lt"/>
                        </a:rPr>
                        <a:t>sangat</a:t>
                      </a:r>
                      <a:r>
                        <a:rPr lang="en-US" sz="2000" dirty="0">
                          <a:solidFill>
                            <a:schemeClr val="bg1"/>
                          </a:solidFill>
                          <a:effectLst/>
                          <a:latin typeface="+mj-lt"/>
                        </a:rPr>
                        <a:t> </a:t>
                      </a:r>
                      <a:r>
                        <a:rPr lang="en-US" sz="2000" dirty="0" err="1">
                          <a:solidFill>
                            <a:schemeClr val="bg1"/>
                          </a:solidFill>
                          <a:effectLst/>
                          <a:latin typeface="+mj-lt"/>
                        </a:rPr>
                        <a:t>memuaskan</a:t>
                      </a:r>
                      <a:r>
                        <a:rPr lang="en-US" sz="2000" dirty="0">
                          <a:solidFill>
                            <a:schemeClr val="bg1"/>
                          </a:solidFill>
                          <a:effectLst/>
                          <a:latin typeface="+mj-lt"/>
                        </a:rPr>
                        <a:t>.  </a:t>
                      </a:r>
                      <a:r>
                        <a:rPr lang="en-US" sz="2000" dirty="0" err="1">
                          <a:solidFill>
                            <a:schemeClr val="bg1"/>
                          </a:solidFill>
                          <a:effectLst/>
                          <a:latin typeface="+mj-lt"/>
                        </a:rPr>
                        <a:t>Tidak</a:t>
                      </a:r>
                      <a:r>
                        <a:rPr lang="en-US" sz="2000" dirty="0">
                          <a:solidFill>
                            <a:schemeClr val="bg1"/>
                          </a:solidFill>
                          <a:effectLst/>
                          <a:latin typeface="+mj-lt"/>
                        </a:rPr>
                        <a:t> </a:t>
                      </a:r>
                      <a:r>
                        <a:rPr lang="en-US" sz="2000" dirty="0" err="1">
                          <a:solidFill>
                            <a:schemeClr val="bg1"/>
                          </a:solidFill>
                          <a:effectLst/>
                          <a:latin typeface="+mj-lt"/>
                        </a:rPr>
                        <a:t>perlu</a:t>
                      </a:r>
                      <a:r>
                        <a:rPr lang="en-US" sz="2000" dirty="0">
                          <a:solidFill>
                            <a:schemeClr val="bg1"/>
                          </a:solidFill>
                          <a:effectLst/>
                          <a:latin typeface="+mj-lt"/>
                        </a:rPr>
                        <a:t> </a:t>
                      </a:r>
                      <a:r>
                        <a:rPr lang="en-US" sz="2000" dirty="0" err="1">
                          <a:solidFill>
                            <a:schemeClr val="bg1"/>
                          </a:solidFill>
                          <a:effectLst/>
                          <a:latin typeface="+mj-lt"/>
                        </a:rPr>
                        <a:t>penambahbaikan</a:t>
                      </a:r>
                      <a:endParaRPr lang="ms-MY" sz="2000" dirty="0">
                        <a:solidFill>
                          <a:schemeClr val="bg1"/>
                        </a:solidFill>
                        <a:effectLst/>
                        <a:latin typeface="+mj-lt"/>
                      </a:endParaRPr>
                    </a:p>
                    <a:p>
                      <a:pPr algn="just">
                        <a:lnSpc>
                          <a:spcPct val="110000"/>
                        </a:lnSpc>
                        <a:spcBef>
                          <a:spcPts val="600"/>
                        </a:spcBef>
                        <a:spcAft>
                          <a:spcPts val="0"/>
                        </a:spcAft>
                      </a:pPr>
                      <a:r>
                        <a:rPr lang="en-US" sz="2000" dirty="0">
                          <a:solidFill>
                            <a:schemeClr val="bg1"/>
                          </a:solidFill>
                          <a:effectLst/>
                          <a:latin typeface="+mj-lt"/>
                        </a:rPr>
                        <a:t> </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nchor="ctr"/>
                </a:tc>
                <a:tc>
                  <a:txBody>
                    <a:bodyPr/>
                    <a:lstStyle/>
                    <a:p>
                      <a:pPr algn="ctr">
                        <a:lnSpc>
                          <a:spcPct val="110000"/>
                        </a:lnSpc>
                        <a:spcBef>
                          <a:spcPts val="600"/>
                        </a:spcBef>
                        <a:spcAft>
                          <a:spcPts val="0"/>
                        </a:spcAft>
                      </a:pPr>
                      <a:r>
                        <a:rPr lang="en-US" sz="2000" dirty="0">
                          <a:solidFill>
                            <a:schemeClr val="bg1"/>
                          </a:solidFill>
                          <a:effectLst/>
                          <a:latin typeface="+mj-lt"/>
                        </a:rPr>
                        <a:t>1</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nchor="ctr"/>
                </a:tc>
              </a:tr>
              <a:tr h="462511">
                <a:tc>
                  <a:txBody>
                    <a:bodyPr/>
                    <a:lstStyle/>
                    <a:p>
                      <a:pPr marL="457200" indent="-6985">
                        <a:spcAft>
                          <a:spcPts val="0"/>
                        </a:spcAft>
                      </a:pPr>
                      <a:r>
                        <a:rPr lang="en-US" sz="2000" dirty="0">
                          <a:solidFill>
                            <a:schemeClr val="bg1"/>
                          </a:solidFill>
                          <a:effectLst/>
                          <a:latin typeface="+mj-lt"/>
                        </a:rPr>
                        <a:t>4.</a:t>
                      </a:r>
                      <a:endParaRPr lang="ms-MY" sz="2000" dirty="0">
                        <a:solidFill>
                          <a:schemeClr val="bg1"/>
                        </a:solidFill>
                        <a:effectLst/>
                        <a:latin typeface="+mj-lt"/>
                        <a:ea typeface="Times New Roman" panose="02020603050405020304" pitchFamily="18" charset="0"/>
                      </a:endParaRPr>
                    </a:p>
                  </a:txBody>
                  <a:tcPr marL="68580" marR="68580" marT="0" marB="0" anchor="ctr"/>
                </a:tc>
                <a:tc>
                  <a:txBody>
                    <a:bodyPr/>
                    <a:lstStyle/>
                    <a:p>
                      <a:pPr algn="just">
                        <a:lnSpc>
                          <a:spcPct val="110000"/>
                        </a:lnSpc>
                        <a:spcBef>
                          <a:spcPts val="600"/>
                        </a:spcBef>
                        <a:spcAft>
                          <a:spcPts val="0"/>
                        </a:spcAft>
                      </a:pPr>
                      <a:r>
                        <a:rPr lang="en-US" sz="2000" dirty="0" err="1">
                          <a:solidFill>
                            <a:schemeClr val="bg1"/>
                          </a:solidFill>
                          <a:effectLst/>
                          <a:latin typeface="+mj-lt"/>
                        </a:rPr>
                        <a:t>Sudah</a:t>
                      </a:r>
                      <a:r>
                        <a:rPr lang="en-US" sz="2000" dirty="0">
                          <a:solidFill>
                            <a:schemeClr val="bg1"/>
                          </a:solidFill>
                          <a:effectLst/>
                          <a:latin typeface="+mj-lt"/>
                        </a:rPr>
                        <a:t> </a:t>
                      </a:r>
                      <a:r>
                        <a:rPr lang="en-US" sz="2000" dirty="0" err="1">
                          <a:solidFill>
                            <a:schemeClr val="bg1"/>
                          </a:solidFill>
                          <a:effectLst/>
                          <a:latin typeface="+mj-lt"/>
                        </a:rPr>
                        <a:t>sangat</a:t>
                      </a:r>
                      <a:r>
                        <a:rPr lang="en-US" sz="2000" dirty="0">
                          <a:solidFill>
                            <a:schemeClr val="bg1"/>
                          </a:solidFill>
                          <a:effectLst/>
                          <a:latin typeface="+mj-lt"/>
                        </a:rPr>
                        <a:t> </a:t>
                      </a:r>
                      <a:r>
                        <a:rPr lang="en-US" sz="2000" dirty="0" err="1">
                          <a:solidFill>
                            <a:schemeClr val="bg1"/>
                          </a:solidFill>
                          <a:effectLst/>
                          <a:latin typeface="+mj-lt"/>
                        </a:rPr>
                        <a:t>baik</a:t>
                      </a:r>
                      <a:endParaRPr lang="ms-MY" sz="2000" dirty="0">
                        <a:solidFill>
                          <a:schemeClr val="bg1"/>
                        </a:solidFill>
                        <a:effectLst/>
                        <a:latin typeface="+mj-lt"/>
                      </a:endParaRPr>
                    </a:p>
                    <a:p>
                      <a:pPr algn="just">
                        <a:lnSpc>
                          <a:spcPct val="110000"/>
                        </a:lnSpc>
                        <a:spcBef>
                          <a:spcPts val="600"/>
                        </a:spcBef>
                        <a:spcAft>
                          <a:spcPts val="0"/>
                        </a:spcAft>
                      </a:pPr>
                      <a:r>
                        <a:rPr lang="en-US" sz="2000" dirty="0">
                          <a:solidFill>
                            <a:schemeClr val="bg1"/>
                          </a:solidFill>
                          <a:effectLst/>
                          <a:latin typeface="+mj-lt"/>
                        </a:rPr>
                        <a:t> </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nchor="ctr"/>
                </a:tc>
                <a:tc>
                  <a:txBody>
                    <a:bodyPr/>
                    <a:lstStyle/>
                    <a:p>
                      <a:pPr algn="ctr">
                        <a:lnSpc>
                          <a:spcPct val="110000"/>
                        </a:lnSpc>
                        <a:spcBef>
                          <a:spcPts val="600"/>
                        </a:spcBef>
                        <a:spcAft>
                          <a:spcPts val="0"/>
                        </a:spcAft>
                      </a:pPr>
                      <a:r>
                        <a:rPr lang="en-US" sz="2000" dirty="0">
                          <a:solidFill>
                            <a:schemeClr val="bg1"/>
                          </a:solidFill>
                          <a:effectLst/>
                          <a:latin typeface="+mj-lt"/>
                        </a:rPr>
                        <a:t>1</a:t>
                      </a:r>
                      <a:endParaRPr lang="ms-MY" sz="200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nchor="ctr"/>
                </a:tc>
              </a:tr>
            </a:tbl>
          </a:graphicData>
        </a:graphic>
      </p:graphicFrame>
      <p:sp>
        <p:nvSpPr>
          <p:cNvPr id="3" name="Text Placeholder 2"/>
          <p:cNvSpPr>
            <a:spLocks noGrp="1"/>
          </p:cNvSpPr>
          <p:nvPr>
            <p:ph type="body" idx="1"/>
          </p:nvPr>
        </p:nvSpPr>
        <p:spPr/>
        <p:txBody>
          <a:bodyPr/>
          <a:lstStyle/>
          <a:p>
            <a:endParaRPr lang="en-MY"/>
          </a:p>
        </p:txBody>
      </p:sp>
      <p:pic>
        <p:nvPicPr>
          <p:cNvPr id="5" name="Picture 4"/>
          <p:cNvPicPr>
            <a:picLocks noChangeAspect="1"/>
          </p:cNvPicPr>
          <p:nvPr/>
        </p:nvPicPr>
        <p:blipFill>
          <a:blip r:embed="rId2"/>
          <a:stretch>
            <a:fillRect/>
          </a:stretch>
        </p:blipFill>
        <p:spPr>
          <a:xfrm>
            <a:off x="342900" y="3324225"/>
            <a:ext cx="2847974" cy="2545973"/>
          </a:xfrm>
          <a:prstGeom prst="rect">
            <a:avLst/>
          </a:prstGeom>
        </p:spPr>
      </p:pic>
    </p:spTree>
    <p:extLst>
      <p:ext uri="{BB962C8B-B14F-4D97-AF65-F5344CB8AC3E}">
        <p14:creationId xmlns:p14="http://schemas.microsoft.com/office/powerpoint/2010/main" val="40523016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81037"/>
            <a:ext cx="3518217" cy="1809863"/>
          </a:xfrm>
        </p:spPr>
        <p:txBody>
          <a:bodyPr>
            <a:normAutofit/>
          </a:bodyPr>
          <a:lstStyle/>
          <a:p>
            <a:pPr algn="ctr"/>
            <a:r>
              <a:rPr lang="en-MY" sz="4000" b="1" dirty="0">
                <a:solidFill>
                  <a:schemeClr val="tx1"/>
                </a:solidFill>
              </a:rPr>
              <a:t>PUJIAN</a:t>
            </a:r>
            <a:endParaRPr lang="ms-MY" sz="4000" dirty="0"/>
          </a:p>
        </p:txBody>
      </p:sp>
      <p:graphicFrame>
        <p:nvGraphicFramePr>
          <p:cNvPr id="14" name="Table 13"/>
          <p:cNvGraphicFramePr>
            <a:graphicFrameLocks noGrp="1"/>
          </p:cNvGraphicFramePr>
          <p:nvPr>
            <p:extLst>
              <p:ext uri="{D42A27DB-BD31-4B8C-83A1-F6EECF244321}">
                <p14:modId xmlns:p14="http://schemas.microsoft.com/office/powerpoint/2010/main" val="1303903098"/>
              </p:ext>
            </p:extLst>
          </p:nvPr>
        </p:nvGraphicFramePr>
        <p:xfrm>
          <a:off x="3518217" y="787153"/>
          <a:ext cx="8037906" cy="5299322"/>
        </p:xfrm>
        <a:graphic>
          <a:graphicData uri="http://schemas.openxmlformats.org/drawingml/2006/table">
            <a:tbl>
              <a:tblPr firstRow="1" firstCol="1" bandRow="1">
                <a:tableStyleId>{5C22544A-7EE6-4342-B048-85BDC9FD1C3A}</a:tableStyleId>
              </a:tblPr>
              <a:tblGrid>
                <a:gridCol w="801535"/>
                <a:gridCol w="5407572"/>
                <a:gridCol w="1828799"/>
              </a:tblGrid>
              <a:tr h="939550">
                <a:tc>
                  <a:txBody>
                    <a:bodyPr/>
                    <a:lstStyle/>
                    <a:p>
                      <a:pPr marL="457200" indent="-361950" algn="ctr">
                        <a:spcAft>
                          <a:spcPts val="0"/>
                        </a:spcAft>
                      </a:pPr>
                      <a:r>
                        <a:rPr lang="en-US" sz="2000" dirty="0" err="1">
                          <a:solidFill>
                            <a:schemeClr val="bg1"/>
                          </a:solidFill>
                          <a:effectLst/>
                          <a:latin typeface="+mj-lt"/>
                        </a:rPr>
                        <a:t>Bil</a:t>
                      </a:r>
                      <a:r>
                        <a:rPr lang="en-US" sz="2000" dirty="0">
                          <a:solidFill>
                            <a:schemeClr val="bg1"/>
                          </a:solidFill>
                          <a:effectLst/>
                          <a:latin typeface="+mj-lt"/>
                        </a:rPr>
                        <a:t>.</a:t>
                      </a:r>
                      <a:endParaRPr lang="ms-MY" sz="2000" dirty="0">
                        <a:solidFill>
                          <a:schemeClr val="bg1"/>
                        </a:solidFill>
                        <a:effectLst/>
                        <a:latin typeface="+mj-lt"/>
                        <a:ea typeface="Times New Roman" panose="02020603050405020304" pitchFamily="18" charset="0"/>
                      </a:endParaRPr>
                    </a:p>
                  </a:txBody>
                  <a:tcPr marL="68580" marR="68580" marT="0" marB="0" anchor="ctr"/>
                </a:tc>
                <a:tc>
                  <a:txBody>
                    <a:bodyPr/>
                    <a:lstStyle/>
                    <a:p>
                      <a:pPr marL="457200" indent="-6985" algn="ctr">
                        <a:spcAft>
                          <a:spcPts val="0"/>
                        </a:spcAft>
                      </a:pPr>
                      <a:r>
                        <a:rPr lang="en-US" sz="2000" dirty="0" err="1">
                          <a:solidFill>
                            <a:schemeClr val="bg1"/>
                          </a:solidFill>
                          <a:effectLst/>
                          <a:latin typeface="+mj-lt"/>
                        </a:rPr>
                        <a:t>Perkara</a:t>
                      </a:r>
                      <a:endParaRPr lang="ms-MY" sz="2000" dirty="0">
                        <a:solidFill>
                          <a:schemeClr val="bg1"/>
                        </a:solidFill>
                        <a:effectLst/>
                        <a:latin typeface="+mj-lt"/>
                        <a:ea typeface="Times New Roman" panose="02020603050405020304" pitchFamily="18" charset="0"/>
                      </a:endParaRPr>
                    </a:p>
                  </a:txBody>
                  <a:tcPr marL="68580" marR="68580" marT="0" marB="0" anchor="ctr"/>
                </a:tc>
                <a:tc>
                  <a:txBody>
                    <a:bodyPr/>
                    <a:lstStyle/>
                    <a:p>
                      <a:pPr marL="457200" indent="-6985" algn="ctr">
                        <a:spcAft>
                          <a:spcPts val="0"/>
                        </a:spcAft>
                      </a:pPr>
                      <a:endParaRPr lang="en-US" sz="2000" dirty="0" smtClean="0">
                        <a:solidFill>
                          <a:schemeClr val="bg1"/>
                        </a:solidFill>
                        <a:effectLst/>
                        <a:latin typeface="+mj-lt"/>
                      </a:endParaRPr>
                    </a:p>
                    <a:p>
                      <a:pPr marL="457200" indent="-6985" algn="ctr">
                        <a:spcAft>
                          <a:spcPts val="0"/>
                        </a:spcAft>
                      </a:pPr>
                      <a:r>
                        <a:rPr lang="en-US" sz="2000" dirty="0" err="1" smtClean="0">
                          <a:solidFill>
                            <a:schemeClr val="bg1"/>
                          </a:solidFill>
                          <a:effectLst/>
                          <a:latin typeface="+mj-lt"/>
                        </a:rPr>
                        <a:t>Kekerapan</a:t>
                      </a:r>
                      <a:endParaRPr lang="ms-MY" sz="2000" dirty="0">
                        <a:solidFill>
                          <a:schemeClr val="bg1"/>
                        </a:solidFill>
                        <a:effectLst/>
                        <a:latin typeface="+mj-lt"/>
                      </a:endParaRPr>
                    </a:p>
                    <a:p>
                      <a:pPr marL="457200" indent="-6985" algn="ctr">
                        <a:spcAft>
                          <a:spcPts val="0"/>
                        </a:spcAft>
                      </a:pPr>
                      <a:r>
                        <a:rPr lang="en-US" sz="2000" dirty="0">
                          <a:solidFill>
                            <a:schemeClr val="bg1"/>
                          </a:solidFill>
                          <a:effectLst/>
                          <a:latin typeface="+mj-lt"/>
                        </a:rPr>
                        <a:t> </a:t>
                      </a:r>
                      <a:endParaRPr lang="ms-MY" sz="2000" dirty="0">
                        <a:solidFill>
                          <a:schemeClr val="bg1"/>
                        </a:solidFill>
                        <a:effectLst/>
                        <a:latin typeface="+mj-lt"/>
                        <a:ea typeface="Times New Roman" panose="02020603050405020304" pitchFamily="18" charset="0"/>
                      </a:endParaRPr>
                    </a:p>
                  </a:txBody>
                  <a:tcPr marL="68580" marR="68580" marT="0" marB="0" anchor="ctr"/>
                </a:tc>
              </a:tr>
              <a:tr h="858452">
                <a:tc>
                  <a:txBody>
                    <a:bodyPr/>
                    <a:lstStyle/>
                    <a:p>
                      <a:pPr marL="457200" indent="-95250" algn="l">
                        <a:spcAft>
                          <a:spcPts val="0"/>
                        </a:spcAft>
                      </a:pPr>
                      <a:r>
                        <a:rPr lang="en-US" sz="2000" b="1" dirty="0" smtClean="0">
                          <a:solidFill>
                            <a:schemeClr val="bg1"/>
                          </a:solidFill>
                          <a:effectLst/>
                          <a:latin typeface="+mj-lt"/>
                        </a:rPr>
                        <a:t>5.</a:t>
                      </a:r>
                      <a:endParaRPr lang="ms-MY" sz="2000" b="1" dirty="0">
                        <a:solidFill>
                          <a:schemeClr val="bg1"/>
                        </a:solidFill>
                        <a:effectLst/>
                        <a:latin typeface="+mj-lt"/>
                        <a:ea typeface="Times New Roman" panose="02020603050405020304" pitchFamily="18" charset="0"/>
                      </a:endParaRPr>
                    </a:p>
                  </a:txBody>
                  <a:tcPr marL="68580" marR="68580" marT="0" marB="0" anchor="ctr"/>
                </a:tc>
                <a:tc>
                  <a:txBody>
                    <a:bodyPr/>
                    <a:lstStyle/>
                    <a:p>
                      <a:pPr marL="0" indent="0" algn="just">
                        <a:lnSpc>
                          <a:spcPct val="110000"/>
                        </a:lnSpc>
                        <a:spcBef>
                          <a:spcPts val="600"/>
                        </a:spcBef>
                        <a:spcAft>
                          <a:spcPts val="0"/>
                        </a:spcAft>
                      </a:pPr>
                      <a:r>
                        <a:rPr lang="en-US" sz="2000" b="0" dirty="0" err="1" smtClean="0">
                          <a:solidFill>
                            <a:schemeClr val="bg1"/>
                          </a:solidFill>
                          <a:effectLst/>
                          <a:latin typeface="+mj-lt"/>
                        </a:rPr>
                        <a:t>Perpustakaan</a:t>
                      </a:r>
                      <a:r>
                        <a:rPr lang="en-US" sz="2000" b="0" dirty="0" smtClean="0">
                          <a:solidFill>
                            <a:schemeClr val="bg1"/>
                          </a:solidFill>
                          <a:effectLst/>
                          <a:latin typeface="+mj-lt"/>
                        </a:rPr>
                        <a:t> </a:t>
                      </a:r>
                      <a:r>
                        <a:rPr lang="en-US" sz="2000" b="0" dirty="0" err="1">
                          <a:solidFill>
                            <a:schemeClr val="bg1"/>
                          </a:solidFill>
                          <a:effectLst/>
                          <a:latin typeface="+mj-lt"/>
                        </a:rPr>
                        <a:t>sangat</a:t>
                      </a:r>
                      <a:r>
                        <a:rPr lang="en-US" sz="2000" b="0" dirty="0">
                          <a:solidFill>
                            <a:schemeClr val="bg1"/>
                          </a:solidFill>
                          <a:effectLst/>
                          <a:latin typeface="+mj-lt"/>
                        </a:rPr>
                        <a:t> </a:t>
                      </a:r>
                      <a:r>
                        <a:rPr lang="en-US" sz="2000" b="0" dirty="0" err="1">
                          <a:solidFill>
                            <a:schemeClr val="bg1"/>
                          </a:solidFill>
                          <a:effectLst/>
                          <a:latin typeface="+mj-lt"/>
                        </a:rPr>
                        <a:t>memuaskan</a:t>
                      </a:r>
                      <a:endParaRPr lang="ms-MY" sz="2000" b="0" dirty="0">
                        <a:solidFill>
                          <a:schemeClr val="bg1"/>
                        </a:solidFill>
                        <a:effectLst/>
                        <a:latin typeface="+mj-lt"/>
                      </a:endParaRPr>
                    </a:p>
                    <a:p>
                      <a:pPr marL="0" indent="0" algn="just">
                        <a:lnSpc>
                          <a:spcPct val="110000"/>
                        </a:lnSpc>
                        <a:spcBef>
                          <a:spcPts val="600"/>
                        </a:spcBef>
                        <a:spcAft>
                          <a:spcPts val="0"/>
                        </a:spcAft>
                      </a:pPr>
                      <a:r>
                        <a:rPr lang="en-US" sz="2000" b="0" dirty="0">
                          <a:solidFill>
                            <a:schemeClr val="bg1"/>
                          </a:solidFill>
                          <a:effectLst/>
                          <a:latin typeface="+mj-lt"/>
                        </a:rPr>
                        <a:t> </a:t>
                      </a:r>
                      <a:endParaRPr lang="ms-MY" sz="2000" b="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b="0" dirty="0">
                          <a:solidFill>
                            <a:schemeClr val="bg1"/>
                          </a:solidFill>
                          <a:effectLst/>
                          <a:latin typeface="+mj-lt"/>
                        </a:rPr>
                        <a:t>1</a:t>
                      </a:r>
                      <a:endParaRPr lang="ms-MY" sz="2000" b="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1183721">
                <a:tc>
                  <a:txBody>
                    <a:bodyPr/>
                    <a:lstStyle/>
                    <a:p>
                      <a:pPr marL="457200" indent="-95250" algn="l">
                        <a:spcAft>
                          <a:spcPts val="0"/>
                        </a:spcAft>
                      </a:pPr>
                      <a:r>
                        <a:rPr lang="en-US" sz="2000" b="1" dirty="0">
                          <a:solidFill>
                            <a:schemeClr val="bg1"/>
                          </a:solidFill>
                          <a:effectLst/>
                          <a:latin typeface="+mj-lt"/>
                        </a:rPr>
                        <a:t>6.</a:t>
                      </a:r>
                      <a:endParaRPr lang="ms-MY" sz="2000" b="1" dirty="0">
                        <a:solidFill>
                          <a:schemeClr val="bg1"/>
                        </a:solidFill>
                        <a:effectLst/>
                        <a:latin typeface="+mj-lt"/>
                        <a:ea typeface="Times New Roman" panose="02020603050405020304" pitchFamily="18" charset="0"/>
                      </a:endParaRPr>
                    </a:p>
                  </a:txBody>
                  <a:tcPr marL="68580" marR="68580" marT="0" marB="0" anchor="ctr"/>
                </a:tc>
                <a:tc>
                  <a:txBody>
                    <a:bodyPr/>
                    <a:lstStyle/>
                    <a:p>
                      <a:pPr algn="just">
                        <a:lnSpc>
                          <a:spcPct val="110000"/>
                        </a:lnSpc>
                        <a:spcBef>
                          <a:spcPts val="600"/>
                        </a:spcBef>
                        <a:spcAft>
                          <a:spcPts val="0"/>
                        </a:spcAft>
                      </a:pPr>
                      <a:r>
                        <a:rPr lang="en-US" sz="2000" b="0" dirty="0" err="1">
                          <a:solidFill>
                            <a:schemeClr val="bg1"/>
                          </a:solidFill>
                          <a:effectLst/>
                          <a:latin typeface="+mj-lt"/>
                        </a:rPr>
                        <a:t>Semoga</a:t>
                      </a:r>
                      <a:r>
                        <a:rPr lang="en-US" sz="2000" b="0" dirty="0">
                          <a:solidFill>
                            <a:schemeClr val="bg1"/>
                          </a:solidFill>
                          <a:effectLst/>
                          <a:latin typeface="+mj-lt"/>
                        </a:rPr>
                        <a:t> </a:t>
                      </a:r>
                      <a:r>
                        <a:rPr lang="en-US" sz="2000" b="0" dirty="0" err="1">
                          <a:solidFill>
                            <a:schemeClr val="bg1"/>
                          </a:solidFill>
                          <a:effectLst/>
                          <a:latin typeface="+mj-lt"/>
                        </a:rPr>
                        <a:t>staf</a:t>
                      </a:r>
                      <a:r>
                        <a:rPr lang="en-US" sz="2000" b="0" dirty="0">
                          <a:solidFill>
                            <a:schemeClr val="bg1"/>
                          </a:solidFill>
                          <a:effectLst/>
                          <a:latin typeface="+mj-lt"/>
                        </a:rPr>
                        <a:t> di </a:t>
                      </a:r>
                      <a:r>
                        <a:rPr lang="en-US" sz="2000" b="0" dirty="0" err="1">
                          <a:solidFill>
                            <a:schemeClr val="bg1"/>
                          </a:solidFill>
                          <a:effectLst/>
                          <a:latin typeface="+mj-lt"/>
                        </a:rPr>
                        <a:t>perpustakaan</a:t>
                      </a:r>
                      <a:r>
                        <a:rPr lang="en-US" sz="2000" b="0" dirty="0">
                          <a:solidFill>
                            <a:schemeClr val="bg1"/>
                          </a:solidFill>
                          <a:effectLst/>
                          <a:latin typeface="+mj-lt"/>
                        </a:rPr>
                        <a:t> </a:t>
                      </a:r>
                      <a:r>
                        <a:rPr lang="en-US" sz="2000" b="0" dirty="0" err="1">
                          <a:solidFill>
                            <a:schemeClr val="bg1"/>
                          </a:solidFill>
                          <a:effectLst/>
                          <a:latin typeface="+mj-lt"/>
                        </a:rPr>
                        <a:t>terus</a:t>
                      </a:r>
                      <a:r>
                        <a:rPr lang="en-US" sz="2000" b="0" dirty="0">
                          <a:solidFill>
                            <a:schemeClr val="bg1"/>
                          </a:solidFill>
                          <a:effectLst/>
                          <a:latin typeface="+mj-lt"/>
                        </a:rPr>
                        <a:t> </a:t>
                      </a:r>
                      <a:r>
                        <a:rPr lang="en-US" sz="2000" b="0" dirty="0" err="1">
                          <a:solidFill>
                            <a:schemeClr val="bg1"/>
                          </a:solidFill>
                          <a:effectLst/>
                          <a:latin typeface="+mj-lt"/>
                        </a:rPr>
                        <a:t>memberikan</a:t>
                      </a:r>
                      <a:r>
                        <a:rPr lang="en-US" sz="2000" b="0" dirty="0">
                          <a:solidFill>
                            <a:schemeClr val="bg1"/>
                          </a:solidFill>
                          <a:effectLst/>
                          <a:latin typeface="+mj-lt"/>
                        </a:rPr>
                        <a:t> </a:t>
                      </a:r>
                      <a:r>
                        <a:rPr lang="en-US" sz="2000" b="0" dirty="0" err="1">
                          <a:solidFill>
                            <a:schemeClr val="bg1"/>
                          </a:solidFill>
                          <a:effectLst/>
                          <a:latin typeface="+mj-lt"/>
                        </a:rPr>
                        <a:t>perkhidmatan</a:t>
                      </a:r>
                      <a:r>
                        <a:rPr lang="en-US" sz="2000" b="0" dirty="0">
                          <a:solidFill>
                            <a:schemeClr val="bg1"/>
                          </a:solidFill>
                          <a:effectLst/>
                          <a:latin typeface="+mj-lt"/>
                        </a:rPr>
                        <a:t> yang </a:t>
                      </a:r>
                      <a:r>
                        <a:rPr lang="en-US" sz="2000" b="0" dirty="0" err="1">
                          <a:solidFill>
                            <a:schemeClr val="bg1"/>
                          </a:solidFill>
                          <a:effectLst/>
                          <a:latin typeface="+mj-lt"/>
                        </a:rPr>
                        <a:t>cemerlang</a:t>
                      </a:r>
                      <a:r>
                        <a:rPr lang="en-US" sz="2000" b="0" dirty="0">
                          <a:solidFill>
                            <a:schemeClr val="bg1"/>
                          </a:solidFill>
                          <a:effectLst/>
                          <a:latin typeface="+mj-lt"/>
                        </a:rPr>
                        <a:t> </a:t>
                      </a:r>
                      <a:r>
                        <a:rPr lang="en-US" sz="2000" b="0" dirty="0" err="1">
                          <a:solidFill>
                            <a:schemeClr val="bg1"/>
                          </a:solidFill>
                          <a:effectLst/>
                          <a:latin typeface="+mj-lt"/>
                        </a:rPr>
                        <a:t>dan</a:t>
                      </a:r>
                      <a:r>
                        <a:rPr lang="en-US" sz="2000" b="0" dirty="0">
                          <a:solidFill>
                            <a:schemeClr val="bg1"/>
                          </a:solidFill>
                          <a:effectLst/>
                          <a:latin typeface="+mj-lt"/>
                        </a:rPr>
                        <a:t> </a:t>
                      </a:r>
                      <a:r>
                        <a:rPr lang="en-US" sz="2000" b="0" dirty="0" err="1">
                          <a:solidFill>
                            <a:schemeClr val="bg1"/>
                          </a:solidFill>
                          <a:effectLst/>
                          <a:latin typeface="+mj-lt"/>
                        </a:rPr>
                        <a:t>mesra</a:t>
                      </a:r>
                      <a:endParaRPr lang="ms-MY" sz="2000" b="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b="0" dirty="0">
                          <a:solidFill>
                            <a:schemeClr val="bg1"/>
                          </a:solidFill>
                          <a:effectLst/>
                          <a:latin typeface="+mj-lt"/>
                        </a:rPr>
                        <a:t>1</a:t>
                      </a:r>
                      <a:endParaRPr lang="ms-MY" sz="2000" b="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858452">
                <a:tc>
                  <a:txBody>
                    <a:bodyPr/>
                    <a:lstStyle/>
                    <a:p>
                      <a:pPr marL="457200" indent="-95250" algn="l">
                        <a:spcAft>
                          <a:spcPts val="0"/>
                        </a:spcAft>
                      </a:pPr>
                      <a:r>
                        <a:rPr lang="en-US" sz="2000" b="1" dirty="0">
                          <a:solidFill>
                            <a:schemeClr val="bg1"/>
                          </a:solidFill>
                          <a:effectLst/>
                          <a:latin typeface="+mj-lt"/>
                        </a:rPr>
                        <a:t>7.</a:t>
                      </a:r>
                      <a:endParaRPr lang="ms-MY" sz="2000" b="1" dirty="0">
                        <a:solidFill>
                          <a:schemeClr val="bg1"/>
                        </a:solidFill>
                        <a:effectLst/>
                        <a:latin typeface="+mj-lt"/>
                        <a:ea typeface="Times New Roman" panose="02020603050405020304" pitchFamily="18" charset="0"/>
                      </a:endParaRPr>
                    </a:p>
                  </a:txBody>
                  <a:tcPr marL="68580" marR="68580" marT="0" marB="0" anchor="ctr"/>
                </a:tc>
                <a:tc>
                  <a:txBody>
                    <a:bodyPr/>
                    <a:lstStyle/>
                    <a:p>
                      <a:pPr algn="just">
                        <a:lnSpc>
                          <a:spcPct val="110000"/>
                        </a:lnSpc>
                        <a:spcBef>
                          <a:spcPts val="600"/>
                        </a:spcBef>
                        <a:spcAft>
                          <a:spcPts val="0"/>
                        </a:spcAft>
                      </a:pPr>
                      <a:r>
                        <a:rPr lang="en-US" sz="2000" b="0" dirty="0" err="1">
                          <a:solidFill>
                            <a:schemeClr val="bg1"/>
                          </a:solidFill>
                          <a:effectLst/>
                          <a:latin typeface="+mj-lt"/>
                        </a:rPr>
                        <a:t>Kekalkan</a:t>
                      </a:r>
                      <a:r>
                        <a:rPr lang="en-US" sz="2000" b="0" dirty="0">
                          <a:solidFill>
                            <a:schemeClr val="bg1"/>
                          </a:solidFill>
                          <a:effectLst/>
                          <a:latin typeface="+mj-lt"/>
                        </a:rPr>
                        <a:t> </a:t>
                      </a:r>
                      <a:r>
                        <a:rPr lang="en-US" sz="2000" b="0" dirty="0" err="1">
                          <a:solidFill>
                            <a:schemeClr val="bg1"/>
                          </a:solidFill>
                          <a:effectLst/>
                          <a:latin typeface="+mj-lt"/>
                        </a:rPr>
                        <a:t>prestasi</a:t>
                      </a:r>
                      <a:r>
                        <a:rPr lang="en-US" sz="2000" b="0" dirty="0">
                          <a:solidFill>
                            <a:schemeClr val="bg1"/>
                          </a:solidFill>
                          <a:effectLst/>
                          <a:latin typeface="+mj-lt"/>
                        </a:rPr>
                        <a:t> </a:t>
                      </a:r>
                      <a:r>
                        <a:rPr lang="en-US" sz="2000" b="0" dirty="0" err="1">
                          <a:solidFill>
                            <a:schemeClr val="bg1"/>
                          </a:solidFill>
                          <a:effectLst/>
                          <a:latin typeface="+mj-lt"/>
                        </a:rPr>
                        <a:t>sedia</a:t>
                      </a:r>
                      <a:r>
                        <a:rPr lang="en-US" sz="2000" b="0" dirty="0">
                          <a:solidFill>
                            <a:schemeClr val="bg1"/>
                          </a:solidFill>
                          <a:effectLst/>
                          <a:latin typeface="+mj-lt"/>
                        </a:rPr>
                        <a:t> </a:t>
                      </a:r>
                      <a:r>
                        <a:rPr lang="en-US" sz="2000" b="0" dirty="0" err="1">
                          <a:solidFill>
                            <a:schemeClr val="bg1"/>
                          </a:solidFill>
                          <a:effectLst/>
                          <a:latin typeface="+mj-lt"/>
                        </a:rPr>
                        <a:t>ada</a:t>
                      </a:r>
                      <a:endParaRPr lang="ms-MY" sz="2000" b="0" dirty="0">
                        <a:solidFill>
                          <a:schemeClr val="bg1"/>
                        </a:solidFill>
                        <a:effectLst/>
                        <a:latin typeface="+mj-lt"/>
                      </a:endParaRPr>
                    </a:p>
                    <a:p>
                      <a:pPr algn="just">
                        <a:lnSpc>
                          <a:spcPct val="110000"/>
                        </a:lnSpc>
                        <a:spcBef>
                          <a:spcPts val="600"/>
                        </a:spcBef>
                        <a:spcAft>
                          <a:spcPts val="0"/>
                        </a:spcAft>
                      </a:pPr>
                      <a:r>
                        <a:rPr lang="en-US" sz="2000" b="0" dirty="0">
                          <a:solidFill>
                            <a:schemeClr val="bg1"/>
                          </a:solidFill>
                          <a:effectLst/>
                          <a:latin typeface="+mj-lt"/>
                        </a:rPr>
                        <a:t> </a:t>
                      </a:r>
                      <a:endParaRPr lang="ms-MY" sz="2000" b="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b="0" dirty="0">
                          <a:solidFill>
                            <a:schemeClr val="bg1"/>
                          </a:solidFill>
                          <a:effectLst/>
                          <a:latin typeface="+mj-lt"/>
                        </a:rPr>
                        <a:t>1</a:t>
                      </a:r>
                      <a:endParaRPr lang="ms-MY" sz="2000" b="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r h="1459147">
                <a:tc>
                  <a:txBody>
                    <a:bodyPr/>
                    <a:lstStyle/>
                    <a:p>
                      <a:pPr marL="457200" indent="-95250" algn="l">
                        <a:spcAft>
                          <a:spcPts val="0"/>
                        </a:spcAft>
                      </a:pPr>
                      <a:r>
                        <a:rPr lang="en-US" sz="2000" b="1" dirty="0" smtClean="0">
                          <a:solidFill>
                            <a:schemeClr val="bg1"/>
                          </a:solidFill>
                          <a:effectLst/>
                          <a:latin typeface="+mj-lt"/>
                        </a:rPr>
                        <a:t>8.</a:t>
                      </a:r>
                      <a:endParaRPr lang="ms-MY" sz="2000" b="1" dirty="0">
                        <a:solidFill>
                          <a:schemeClr val="bg1"/>
                        </a:solidFill>
                        <a:effectLst/>
                        <a:latin typeface="+mj-lt"/>
                        <a:ea typeface="Times New Roman" panose="02020603050405020304" pitchFamily="18" charset="0"/>
                      </a:endParaRPr>
                    </a:p>
                  </a:txBody>
                  <a:tcPr marL="68580" marR="68580" marT="0" marB="0" anchor="ctr"/>
                </a:tc>
                <a:tc>
                  <a:txBody>
                    <a:bodyPr/>
                    <a:lstStyle/>
                    <a:p>
                      <a:pPr marL="0" indent="0" algn="just">
                        <a:spcAft>
                          <a:spcPts val="0"/>
                        </a:spcAft>
                      </a:pPr>
                      <a:r>
                        <a:rPr lang="en-US" sz="2000" b="0" dirty="0" err="1">
                          <a:solidFill>
                            <a:schemeClr val="bg1"/>
                          </a:solidFill>
                          <a:effectLst/>
                          <a:latin typeface="+mj-lt"/>
                        </a:rPr>
                        <a:t>Untuk</a:t>
                      </a:r>
                      <a:r>
                        <a:rPr lang="en-US" sz="2000" b="0" dirty="0">
                          <a:solidFill>
                            <a:schemeClr val="bg1"/>
                          </a:solidFill>
                          <a:effectLst/>
                          <a:latin typeface="+mj-lt"/>
                        </a:rPr>
                        <a:t> </a:t>
                      </a:r>
                      <a:r>
                        <a:rPr lang="en-US" sz="2000" b="0" dirty="0" err="1">
                          <a:solidFill>
                            <a:schemeClr val="bg1"/>
                          </a:solidFill>
                          <a:effectLst/>
                          <a:latin typeface="+mj-lt"/>
                        </a:rPr>
                        <a:t>saya</a:t>
                      </a:r>
                      <a:r>
                        <a:rPr lang="en-US" sz="2000" b="0" dirty="0">
                          <a:solidFill>
                            <a:schemeClr val="bg1"/>
                          </a:solidFill>
                          <a:effectLst/>
                          <a:latin typeface="+mj-lt"/>
                        </a:rPr>
                        <a:t> </a:t>
                      </a:r>
                      <a:r>
                        <a:rPr lang="en-US" sz="2000" b="0" dirty="0" err="1">
                          <a:solidFill>
                            <a:schemeClr val="bg1"/>
                          </a:solidFill>
                          <a:effectLst/>
                          <a:latin typeface="+mj-lt"/>
                        </a:rPr>
                        <a:t>perpustakaan</a:t>
                      </a:r>
                      <a:r>
                        <a:rPr lang="en-US" sz="2000" b="0" dirty="0">
                          <a:solidFill>
                            <a:schemeClr val="bg1"/>
                          </a:solidFill>
                          <a:effectLst/>
                          <a:latin typeface="+mj-lt"/>
                        </a:rPr>
                        <a:t> </a:t>
                      </a:r>
                      <a:r>
                        <a:rPr lang="en-US" sz="2000" b="0" dirty="0" err="1">
                          <a:solidFill>
                            <a:schemeClr val="bg1"/>
                          </a:solidFill>
                          <a:effectLst/>
                          <a:latin typeface="+mj-lt"/>
                        </a:rPr>
                        <a:t>ini</a:t>
                      </a:r>
                      <a:r>
                        <a:rPr lang="en-US" sz="2000" b="0" dirty="0">
                          <a:solidFill>
                            <a:schemeClr val="bg1"/>
                          </a:solidFill>
                          <a:effectLst/>
                          <a:latin typeface="+mj-lt"/>
                        </a:rPr>
                        <a:t> </a:t>
                      </a:r>
                      <a:r>
                        <a:rPr lang="en-US" sz="2000" b="0" dirty="0" err="1">
                          <a:solidFill>
                            <a:schemeClr val="bg1"/>
                          </a:solidFill>
                          <a:effectLst/>
                          <a:latin typeface="+mj-lt"/>
                        </a:rPr>
                        <a:t>sangatlah</a:t>
                      </a:r>
                      <a:r>
                        <a:rPr lang="en-US" sz="2000" b="0" dirty="0">
                          <a:solidFill>
                            <a:schemeClr val="bg1"/>
                          </a:solidFill>
                          <a:effectLst/>
                          <a:latin typeface="+mj-lt"/>
                        </a:rPr>
                        <a:t> </a:t>
                      </a:r>
                      <a:r>
                        <a:rPr lang="en-US" sz="2000" b="0" dirty="0" err="1">
                          <a:solidFill>
                            <a:schemeClr val="bg1"/>
                          </a:solidFill>
                          <a:effectLst/>
                          <a:latin typeface="+mj-lt"/>
                        </a:rPr>
                        <a:t>bagus</a:t>
                      </a:r>
                      <a:r>
                        <a:rPr lang="en-US" sz="2000" b="0" dirty="0">
                          <a:solidFill>
                            <a:schemeClr val="bg1"/>
                          </a:solidFill>
                          <a:effectLst/>
                          <a:latin typeface="+mj-lt"/>
                        </a:rPr>
                        <a:t> </a:t>
                      </a:r>
                      <a:r>
                        <a:rPr lang="en-US" sz="2000" b="0" dirty="0" err="1">
                          <a:solidFill>
                            <a:schemeClr val="bg1"/>
                          </a:solidFill>
                          <a:effectLst/>
                          <a:latin typeface="+mj-lt"/>
                        </a:rPr>
                        <a:t>cuma</a:t>
                      </a:r>
                      <a:r>
                        <a:rPr lang="en-US" sz="2000" b="0" dirty="0">
                          <a:solidFill>
                            <a:schemeClr val="bg1"/>
                          </a:solidFill>
                          <a:effectLst/>
                          <a:latin typeface="+mj-lt"/>
                        </a:rPr>
                        <a:t> </a:t>
                      </a:r>
                      <a:r>
                        <a:rPr lang="en-US" sz="2000" b="0" dirty="0" err="1">
                          <a:solidFill>
                            <a:schemeClr val="bg1"/>
                          </a:solidFill>
                          <a:effectLst/>
                          <a:latin typeface="+mj-lt"/>
                        </a:rPr>
                        <a:t>kalau</a:t>
                      </a:r>
                      <a:r>
                        <a:rPr lang="en-US" sz="2000" b="0" dirty="0">
                          <a:solidFill>
                            <a:schemeClr val="bg1"/>
                          </a:solidFill>
                          <a:effectLst/>
                          <a:latin typeface="+mj-lt"/>
                        </a:rPr>
                        <a:t> </a:t>
                      </a:r>
                      <a:r>
                        <a:rPr lang="en-US" sz="2000" b="0" dirty="0" err="1">
                          <a:solidFill>
                            <a:schemeClr val="bg1"/>
                          </a:solidFill>
                          <a:effectLst/>
                          <a:latin typeface="+mj-lt"/>
                        </a:rPr>
                        <a:t>boleh</a:t>
                      </a:r>
                      <a:r>
                        <a:rPr lang="en-US" sz="2000" b="0" dirty="0">
                          <a:solidFill>
                            <a:schemeClr val="bg1"/>
                          </a:solidFill>
                          <a:effectLst/>
                          <a:latin typeface="+mj-lt"/>
                        </a:rPr>
                        <a:t> </a:t>
                      </a:r>
                      <a:r>
                        <a:rPr lang="en-US" sz="2000" b="0" dirty="0" err="1">
                          <a:solidFill>
                            <a:schemeClr val="bg1"/>
                          </a:solidFill>
                          <a:effectLst/>
                          <a:latin typeface="+mj-lt"/>
                        </a:rPr>
                        <a:t>benarkan</a:t>
                      </a:r>
                      <a:r>
                        <a:rPr lang="en-US" sz="2000" b="0" dirty="0">
                          <a:solidFill>
                            <a:schemeClr val="bg1"/>
                          </a:solidFill>
                          <a:effectLst/>
                          <a:latin typeface="+mj-lt"/>
                        </a:rPr>
                        <a:t> orang yang </a:t>
                      </a:r>
                      <a:r>
                        <a:rPr lang="en-US" sz="2000" b="0" dirty="0" err="1">
                          <a:solidFill>
                            <a:schemeClr val="bg1"/>
                          </a:solidFill>
                          <a:effectLst/>
                          <a:latin typeface="+mj-lt"/>
                        </a:rPr>
                        <a:t>bawa</a:t>
                      </a:r>
                      <a:r>
                        <a:rPr lang="en-US" sz="2000" b="0" dirty="0">
                          <a:solidFill>
                            <a:schemeClr val="bg1"/>
                          </a:solidFill>
                          <a:effectLst/>
                          <a:latin typeface="+mj-lt"/>
                        </a:rPr>
                        <a:t> </a:t>
                      </a:r>
                      <a:r>
                        <a:rPr lang="en-US" sz="2000" b="0" dirty="0" err="1">
                          <a:solidFill>
                            <a:schemeClr val="bg1"/>
                          </a:solidFill>
                          <a:effectLst/>
                          <a:latin typeface="+mj-lt"/>
                        </a:rPr>
                        <a:t>botol</a:t>
                      </a:r>
                      <a:r>
                        <a:rPr lang="en-US" sz="2000" b="0" dirty="0">
                          <a:solidFill>
                            <a:schemeClr val="bg1"/>
                          </a:solidFill>
                          <a:effectLst/>
                          <a:latin typeface="+mj-lt"/>
                        </a:rPr>
                        <a:t> air </a:t>
                      </a:r>
                      <a:r>
                        <a:rPr lang="en-US" sz="2000" b="0" dirty="0" err="1">
                          <a:solidFill>
                            <a:schemeClr val="bg1"/>
                          </a:solidFill>
                          <a:effectLst/>
                          <a:latin typeface="+mj-lt"/>
                        </a:rPr>
                        <a:t>sendiri</a:t>
                      </a:r>
                      <a:r>
                        <a:rPr lang="en-US" sz="2000" b="0" dirty="0">
                          <a:solidFill>
                            <a:schemeClr val="bg1"/>
                          </a:solidFill>
                          <a:effectLst/>
                          <a:latin typeface="+mj-lt"/>
                        </a:rPr>
                        <a:t> </a:t>
                      </a:r>
                      <a:r>
                        <a:rPr lang="en-US" sz="2000" b="0" dirty="0" err="1">
                          <a:solidFill>
                            <a:schemeClr val="bg1"/>
                          </a:solidFill>
                          <a:effectLst/>
                          <a:latin typeface="+mj-lt"/>
                        </a:rPr>
                        <a:t>masuk</a:t>
                      </a:r>
                      <a:r>
                        <a:rPr lang="en-US" sz="2000" b="0" dirty="0">
                          <a:solidFill>
                            <a:schemeClr val="bg1"/>
                          </a:solidFill>
                          <a:effectLst/>
                          <a:latin typeface="+mj-lt"/>
                        </a:rPr>
                        <a:t> </a:t>
                      </a:r>
                      <a:r>
                        <a:rPr lang="en-US" sz="2000" b="0" dirty="0" err="1">
                          <a:solidFill>
                            <a:schemeClr val="bg1"/>
                          </a:solidFill>
                          <a:effectLst/>
                          <a:latin typeface="+mj-lt"/>
                        </a:rPr>
                        <a:t>dalam</a:t>
                      </a:r>
                      <a:r>
                        <a:rPr lang="en-US" sz="2000" b="0" dirty="0">
                          <a:solidFill>
                            <a:schemeClr val="bg1"/>
                          </a:solidFill>
                          <a:effectLst/>
                          <a:latin typeface="+mj-lt"/>
                        </a:rPr>
                        <a:t> </a:t>
                      </a:r>
                      <a:r>
                        <a:rPr lang="en-US" sz="2000" b="0" dirty="0" err="1">
                          <a:solidFill>
                            <a:schemeClr val="bg1"/>
                          </a:solidFill>
                          <a:effectLst/>
                          <a:latin typeface="+mj-lt"/>
                        </a:rPr>
                        <a:t>perpustakaan</a:t>
                      </a:r>
                      <a:endParaRPr lang="ms-MY" sz="2000" b="0" dirty="0">
                        <a:solidFill>
                          <a:schemeClr val="bg1"/>
                        </a:solidFill>
                        <a:effectLst/>
                        <a:latin typeface="+mj-lt"/>
                        <a:ea typeface="Times New Roman" panose="02020603050405020304" pitchFamily="18" charset="0"/>
                      </a:endParaRPr>
                    </a:p>
                  </a:txBody>
                  <a:tcPr marL="68580" marR="68580" marT="0" marB="0"/>
                </a:tc>
                <a:tc>
                  <a:txBody>
                    <a:bodyPr/>
                    <a:lstStyle/>
                    <a:p>
                      <a:pPr algn="ctr">
                        <a:lnSpc>
                          <a:spcPct val="110000"/>
                        </a:lnSpc>
                        <a:spcBef>
                          <a:spcPts val="600"/>
                        </a:spcBef>
                        <a:spcAft>
                          <a:spcPts val="0"/>
                        </a:spcAft>
                      </a:pPr>
                      <a:r>
                        <a:rPr lang="en-US" sz="2000" b="0" dirty="0">
                          <a:solidFill>
                            <a:schemeClr val="bg1"/>
                          </a:solidFill>
                          <a:effectLst/>
                          <a:latin typeface="+mj-lt"/>
                        </a:rPr>
                        <a:t>1</a:t>
                      </a:r>
                      <a:endParaRPr lang="ms-MY" sz="2000" b="0" dirty="0">
                        <a:solidFill>
                          <a:schemeClr val="bg1"/>
                        </a:solidFill>
                        <a:effectLst/>
                        <a:latin typeface="+mj-lt"/>
                        <a:ea typeface="Constantia" panose="02030602050306030303" pitchFamily="18" charset="0"/>
                        <a:cs typeface="Times New Roman" panose="02020603050405020304" pitchFamily="18" charset="0"/>
                      </a:endParaRPr>
                    </a:p>
                  </a:txBody>
                  <a:tcPr marL="68580" marR="68580" marT="0" marB="0"/>
                </a:tc>
              </a:tr>
            </a:tbl>
          </a:graphicData>
        </a:graphic>
      </p:graphicFrame>
      <p:sp>
        <p:nvSpPr>
          <p:cNvPr id="3" name="Text Placeholder 2"/>
          <p:cNvSpPr>
            <a:spLocks noGrp="1"/>
          </p:cNvSpPr>
          <p:nvPr>
            <p:ph type="body" idx="1"/>
          </p:nvPr>
        </p:nvSpPr>
        <p:spPr/>
        <p:txBody>
          <a:bodyPr/>
          <a:lstStyle/>
          <a:p>
            <a:endParaRPr lang="en-MY"/>
          </a:p>
        </p:txBody>
      </p:sp>
      <p:pic>
        <p:nvPicPr>
          <p:cNvPr id="4" name="Picture 3"/>
          <p:cNvPicPr>
            <a:picLocks noChangeAspect="1"/>
          </p:cNvPicPr>
          <p:nvPr/>
        </p:nvPicPr>
        <p:blipFill>
          <a:blip r:embed="rId2"/>
          <a:stretch>
            <a:fillRect/>
          </a:stretch>
        </p:blipFill>
        <p:spPr>
          <a:xfrm>
            <a:off x="335568" y="3231150"/>
            <a:ext cx="2847079" cy="2548349"/>
          </a:xfrm>
          <a:prstGeom prst="rect">
            <a:avLst/>
          </a:prstGeom>
        </p:spPr>
      </p:pic>
    </p:spTree>
    <p:extLst>
      <p:ext uri="{BB962C8B-B14F-4D97-AF65-F5344CB8AC3E}">
        <p14:creationId xmlns:p14="http://schemas.microsoft.com/office/powerpoint/2010/main" val="18628122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34" y="973170"/>
            <a:ext cx="3335482" cy="2351056"/>
          </a:xfrm>
        </p:spPr>
        <p:txBody>
          <a:bodyPr/>
          <a:lstStyle/>
          <a:p>
            <a:pPr algn="ctr"/>
            <a:r>
              <a:rPr lang="en-MY" b="1" dirty="0" smtClean="0">
                <a:solidFill>
                  <a:schemeClr val="tx1"/>
                </a:solidFill>
              </a:rPr>
              <a:t>ANALISA KESELURUHAN</a:t>
            </a:r>
            <a:endParaRPr lang="en-MY" b="1" dirty="0">
              <a:solidFill>
                <a:schemeClr val="tx1"/>
              </a:solidFill>
            </a:endParaRPr>
          </a:p>
        </p:txBody>
      </p:sp>
      <p:sp>
        <p:nvSpPr>
          <p:cNvPr id="3" name="Content Placeholder 2"/>
          <p:cNvSpPr>
            <a:spLocks noGrp="1"/>
          </p:cNvSpPr>
          <p:nvPr>
            <p:ph idx="1"/>
          </p:nvPr>
        </p:nvSpPr>
        <p:spPr>
          <a:xfrm>
            <a:off x="3480954" y="880127"/>
            <a:ext cx="8406246" cy="4733926"/>
          </a:xfrm>
        </p:spPr>
        <p:txBody>
          <a:bodyPr>
            <a:normAutofit/>
          </a:bodyPr>
          <a:lstStyle/>
          <a:p>
            <a:pPr algn="just">
              <a:buFont typeface="Wingdings" panose="05000000000000000000" pitchFamily="2" charset="2"/>
              <a:buChar char="q"/>
            </a:pPr>
            <a:r>
              <a:rPr lang="en-US" sz="2400" b="1" dirty="0" smtClean="0">
                <a:solidFill>
                  <a:schemeClr val="tx1"/>
                </a:solidFill>
              </a:rPr>
              <a:t> </a:t>
            </a:r>
            <a:r>
              <a:rPr lang="en-US" sz="2400" b="1" dirty="0" smtClean="0">
                <a:solidFill>
                  <a:schemeClr val="bg1"/>
                </a:solidFill>
              </a:rPr>
              <a:t>Purata </a:t>
            </a:r>
            <a:r>
              <a:rPr lang="en-US" sz="2400" b="1" dirty="0" err="1">
                <a:solidFill>
                  <a:schemeClr val="bg1"/>
                </a:solidFill>
              </a:rPr>
              <a:t>keseluruhan</a:t>
            </a:r>
            <a:r>
              <a:rPr lang="en-US" sz="2400" dirty="0">
                <a:solidFill>
                  <a:schemeClr val="bg1"/>
                </a:solidFill>
              </a:rPr>
              <a:t> </a:t>
            </a:r>
            <a:r>
              <a:rPr lang="en-US" sz="2400" dirty="0" err="1">
                <a:solidFill>
                  <a:schemeClr val="bg1"/>
                </a:solidFill>
              </a:rPr>
              <a:t>untuk</a:t>
            </a:r>
            <a:r>
              <a:rPr lang="en-US" sz="2400" dirty="0">
                <a:solidFill>
                  <a:schemeClr val="bg1"/>
                </a:solidFill>
              </a:rPr>
              <a:t> </a:t>
            </a:r>
            <a:r>
              <a:rPr lang="en-US" sz="2400" dirty="0" err="1">
                <a:solidFill>
                  <a:schemeClr val="bg1"/>
                </a:solidFill>
              </a:rPr>
              <a:t>tahap</a:t>
            </a:r>
            <a:r>
              <a:rPr lang="en-US" sz="2400" dirty="0">
                <a:solidFill>
                  <a:schemeClr val="bg1"/>
                </a:solidFill>
              </a:rPr>
              <a:t> </a:t>
            </a:r>
            <a:r>
              <a:rPr lang="en-US" sz="2400" dirty="0" err="1">
                <a:solidFill>
                  <a:schemeClr val="bg1"/>
                </a:solidFill>
              </a:rPr>
              <a:t>kepuasan</a:t>
            </a:r>
            <a:r>
              <a:rPr lang="en-US" sz="2400" dirty="0">
                <a:solidFill>
                  <a:schemeClr val="bg1"/>
                </a:solidFill>
              </a:rPr>
              <a:t> </a:t>
            </a:r>
            <a:r>
              <a:rPr lang="en-US" sz="2400" dirty="0" err="1">
                <a:solidFill>
                  <a:schemeClr val="bg1"/>
                </a:solidFill>
              </a:rPr>
              <a:t>pelanggan</a:t>
            </a:r>
            <a:r>
              <a:rPr lang="en-US" sz="2400" dirty="0">
                <a:solidFill>
                  <a:schemeClr val="bg1"/>
                </a:solidFill>
              </a:rPr>
              <a:t> </a:t>
            </a:r>
            <a:r>
              <a:rPr lang="en-US" sz="2400" dirty="0" smtClean="0">
                <a:solidFill>
                  <a:schemeClr val="bg1"/>
                </a:solidFill>
              </a:rPr>
              <a:t>  </a:t>
            </a:r>
            <a:r>
              <a:rPr lang="en-US" sz="2400" dirty="0" err="1" smtClean="0">
                <a:solidFill>
                  <a:schemeClr val="bg1"/>
                </a:solidFill>
              </a:rPr>
              <a:t>perpustakaan</a:t>
            </a:r>
            <a:r>
              <a:rPr lang="en-US" sz="2400" dirty="0" smtClean="0">
                <a:solidFill>
                  <a:schemeClr val="bg1"/>
                </a:solidFill>
              </a:rPr>
              <a:t> </a:t>
            </a:r>
            <a:r>
              <a:rPr lang="en-US" sz="2400" dirty="0" err="1">
                <a:solidFill>
                  <a:schemeClr val="bg1"/>
                </a:solidFill>
              </a:rPr>
              <a:t>terhadap</a:t>
            </a:r>
            <a:r>
              <a:rPr lang="en-US" sz="2400" dirty="0">
                <a:solidFill>
                  <a:schemeClr val="bg1"/>
                </a:solidFill>
              </a:rPr>
              <a:t> </a:t>
            </a:r>
            <a:r>
              <a:rPr lang="en-US" sz="2400" dirty="0" err="1">
                <a:solidFill>
                  <a:schemeClr val="bg1"/>
                </a:solidFill>
              </a:rPr>
              <a:t>perkhidmatan</a:t>
            </a:r>
            <a:r>
              <a:rPr lang="en-US" sz="2400" dirty="0">
                <a:solidFill>
                  <a:schemeClr val="bg1"/>
                </a:solidFill>
              </a:rPr>
              <a:t>, </a:t>
            </a:r>
            <a:r>
              <a:rPr lang="en-US" sz="2400" dirty="0" err="1">
                <a:solidFill>
                  <a:schemeClr val="bg1"/>
                </a:solidFill>
              </a:rPr>
              <a:t>koleksi</a:t>
            </a:r>
            <a:r>
              <a:rPr lang="en-US" sz="2400" dirty="0">
                <a:solidFill>
                  <a:schemeClr val="bg1"/>
                </a:solidFill>
              </a:rPr>
              <a:t>, </a:t>
            </a:r>
            <a:r>
              <a:rPr lang="en-US" sz="2400" dirty="0" err="1">
                <a:solidFill>
                  <a:schemeClr val="bg1"/>
                </a:solidFill>
              </a:rPr>
              <a:t>kemudahan</a:t>
            </a:r>
            <a:r>
              <a:rPr lang="en-US" sz="2400" dirty="0">
                <a:solidFill>
                  <a:schemeClr val="bg1"/>
                </a:solidFill>
              </a:rPr>
              <a:t> &amp; </a:t>
            </a:r>
            <a:r>
              <a:rPr lang="en-US" sz="2400" dirty="0" err="1">
                <a:solidFill>
                  <a:schemeClr val="bg1"/>
                </a:solidFill>
              </a:rPr>
              <a:t>persekitaran</a:t>
            </a:r>
            <a:r>
              <a:rPr lang="en-US" sz="2400" dirty="0">
                <a:solidFill>
                  <a:schemeClr val="bg1"/>
                </a:solidFill>
              </a:rPr>
              <a:t> </a:t>
            </a:r>
            <a:r>
              <a:rPr lang="en-US" sz="2400" dirty="0" err="1">
                <a:solidFill>
                  <a:schemeClr val="bg1"/>
                </a:solidFill>
              </a:rPr>
              <a:t>dan</a:t>
            </a:r>
            <a:r>
              <a:rPr lang="en-US" sz="2400" dirty="0">
                <a:solidFill>
                  <a:schemeClr val="bg1"/>
                </a:solidFill>
              </a:rPr>
              <a:t> </a:t>
            </a:r>
            <a:r>
              <a:rPr lang="en-US" sz="2400" dirty="0" err="1">
                <a:solidFill>
                  <a:schemeClr val="bg1"/>
                </a:solidFill>
              </a:rPr>
              <a:t>kakitangan</a:t>
            </a:r>
            <a:r>
              <a:rPr lang="en-US" sz="2400" dirty="0">
                <a:solidFill>
                  <a:schemeClr val="bg1"/>
                </a:solidFill>
              </a:rPr>
              <a:t> </a:t>
            </a:r>
            <a:r>
              <a:rPr lang="en-US" sz="2400" dirty="0" err="1">
                <a:solidFill>
                  <a:schemeClr val="bg1"/>
                </a:solidFill>
              </a:rPr>
              <a:t>perpustakaan</a:t>
            </a:r>
            <a:r>
              <a:rPr lang="en-US" sz="2400" dirty="0">
                <a:solidFill>
                  <a:schemeClr val="bg1"/>
                </a:solidFill>
              </a:rPr>
              <a:t> </a:t>
            </a:r>
            <a:r>
              <a:rPr lang="en-US" sz="2400" dirty="0" err="1">
                <a:solidFill>
                  <a:schemeClr val="bg1"/>
                </a:solidFill>
              </a:rPr>
              <a:t>untuk</a:t>
            </a:r>
            <a:r>
              <a:rPr lang="en-US" sz="2400" dirty="0">
                <a:solidFill>
                  <a:schemeClr val="bg1"/>
                </a:solidFill>
              </a:rPr>
              <a:t> </a:t>
            </a:r>
            <a:r>
              <a:rPr lang="en-US" sz="2400" dirty="0" err="1">
                <a:solidFill>
                  <a:schemeClr val="bg1"/>
                </a:solidFill>
              </a:rPr>
              <a:t>tahun</a:t>
            </a:r>
            <a:r>
              <a:rPr lang="en-US" sz="2400" dirty="0">
                <a:solidFill>
                  <a:schemeClr val="bg1"/>
                </a:solidFill>
              </a:rPr>
              <a:t> 2019 </a:t>
            </a:r>
            <a:r>
              <a:rPr lang="en-US" sz="2400" b="1" dirty="0" err="1">
                <a:solidFill>
                  <a:schemeClr val="bg1"/>
                </a:solidFill>
              </a:rPr>
              <a:t>adalah</a:t>
            </a:r>
            <a:r>
              <a:rPr lang="en-US" sz="2400" b="1" dirty="0">
                <a:solidFill>
                  <a:schemeClr val="bg1"/>
                </a:solidFill>
              </a:rPr>
              <a:t> </a:t>
            </a:r>
            <a:r>
              <a:rPr lang="en-US" sz="2400" b="1" dirty="0" err="1">
                <a:solidFill>
                  <a:schemeClr val="bg1"/>
                </a:solidFill>
              </a:rPr>
              <a:t>pada</a:t>
            </a:r>
            <a:r>
              <a:rPr lang="en-US" sz="2400" b="1" dirty="0">
                <a:solidFill>
                  <a:schemeClr val="bg1"/>
                </a:solidFill>
              </a:rPr>
              <a:t> </a:t>
            </a:r>
            <a:r>
              <a:rPr lang="en-US" sz="2400" b="1" dirty="0" err="1">
                <a:solidFill>
                  <a:schemeClr val="bg1"/>
                </a:solidFill>
              </a:rPr>
              <a:t>skor</a:t>
            </a:r>
            <a:r>
              <a:rPr lang="en-US" sz="2400" b="1" dirty="0">
                <a:solidFill>
                  <a:schemeClr val="bg1"/>
                </a:solidFill>
              </a:rPr>
              <a:t> </a:t>
            </a:r>
            <a:r>
              <a:rPr lang="en-US" sz="2400" b="1" i="1" dirty="0">
                <a:solidFill>
                  <a:schemeClr val="bg1"/>
                </a:solidFill>
              </a:rPr>
              <a:t>mean</a:t>
            </a:r>
            <a:r>
              <a:rPr lang="en-US" sz="2400" b="1" dirty="0">
                <a:solidFill>
                  <a:schemeClr val="bg1"/>
                </a:solidFill>
              </a:rPr>
              <a:t> 4.17 (83.4%) </a:t>
            </a:r>
            <a:r>
              <a:rPr lang="en-US" sz="2400" b="1" dirty="0" err="1">
                <a:solidFill>
                  <a:schemeClr val="bg1"/>
                </a:solidFill>
              </a:rPr>
              <a:t>iaitu</a:t>
            </a:r>
            <a:r>
              <a:rPr lang="en-US" sz="2400" b="1" dirty="0">
                <a:solidFill>
                  <a:schemeClr val="bg1"/>
                </a:solidFill>
              </a:rPr>
              <a:t> </a:t>
            </a:r>
            <a:r>
              <a:rPr lang="en-US" sz="2400" b="1" dirty="0" err="1">
                <a:solidFill>
                  <a:schemeClr val="bg1"/>
                </a:solidFill>
              </a:rPr>
              <a:t>pada</a:t>
            </a:r>
            <a:r>
              <a:rPr lang="en-US" sz="2400" b="1" dirty="0">
                <a:solidFill>
                  <a:schemeClr val="bg1"/>
                </a:solidFill>
              </a:rPr>
              <a:t> </a:t>
            </a:r>
            <a:r>
              <a:rPr lang="en-US" sz="2400" b="1" dirty="0" err="1">
                <a:solidFill>
                  <a:schemeClr val="bg1"/>
                </a:solidFill>
              </a:rPr>
              <a:t>tahap</a:t>
            </a:r>
            <a:r>
              <a:rPr lang="en-US" sz="2400" b="1" dirty="0">
                <a:solidFill>
                  <a:schemeClr val="bg1"/>
                </a:solidFill>
              </a:rPr>
              <a:t> ‘</a:t>
            </a:r>
            <a:r>
              <a:rPr lang="en-US" sz="2400" b="1" dirty="0" err="1">
                <a:solidFill>
                  <a:schemeClr val="bg1"/>
                </a:solidFill>
              </a:rPr>
              <a:t>Memuaskan</a:t>
            </a:r>
            <a:r>
              <a:rPr lang="en-US" sz="2400" b="1" dirty="0">
                <a:solidFill>
                  <a:schemeClr val="bg1"/>
                </a:solidFill>
              </a:rPr>
              <a:t>’.  </a:t>
            </a:r>
            <a:endParaRPr lang="en-US" sz="2400" b="1" dirty="0" smtClean="0">
              <a:solidFill>
                <a:schemeClr val="bg1"/>
              </a:solidFill>
            </a:endParaRPr>
          </a:p>
          <a:p>
            <a:pPr marL="0" indent="0" algn="just">
              <a:buNone/>
            </a:pPr>
            <a:endParaRPr lang="en-US" sz="2400" b="1" dirty="0" smtClean="0">
              <a:solidFill>
                <a:schemeClr val="bg1"/>
              </a:solidFill>
            </a:endParaRPr>
          </a:p>
          <a:p>
            <a:pPr algn="just">
              <a:buFont typeface="Wingdings" panose="05000000000000000000" pitchFamily="2" charset="2"/>
              <a:buChar char="q"/>
            </a:pPr>
            <a:r>
              <a:rPr lang="en-US" sz="2400" dirty="0" smtClean="0">
                <a:solidFill>
                  <a:schemeClr val="bg1"/>
                </a:solidFill>
              </a:rPr>
              <a:t> </a:t>
            </a:r>
            <a:r>
              <a:rPr lang="en-US" sz="2400" dirty="0" err="1" smtClean="0">
                <a:solidFill>
                  <a:schemeClr val="bg1"/>
                </a:solidFill>
              </a:rPr>
              <a:t>Berbanding</a:t>
            </a:r>
            <a:r>
              <a:rPr lang="en-US" sz="2400" dirty="0" smtClean="0">
                <a:solidFill>
                  <a:schemeClr val="bg1"/>
                </a:solidFill>
              </a:rPr>
              <a:t> </a:t>
            </a:r>
            <a:r>
              <a:rPr lang="en-US" sz="2400" dirty="0" err="1">
                <a:solidFill>
                  <a:schemeClr val="bg1"/>
                </a:solidFill>
              </a:rPr>
              <a:t>dengan</a:t>
            </a:r>
            <a:r>
              <a:rPr lang="en-US" sz="2400" dirty="0">
                <a:solidFill>
                  <a:schemeClr val="bg1"/>
                </a:solidFill>
              </a:rPr>
              <a:t> </a:t>
            </a:r>
            <a:r>
              <a:rPr lang="en-US" sz="2400" dirty="0" err="1">
                <a:solidFill>
                  <a:schemeClr val="bg1"/>
                </a:solidFill>
              </a:rPr>
              <a:t>tahap</a:t>
            </a:r>
            <a:r>
              <a:rPr lang="en-US" sz="2400" dirty="0">
                <a:solidFill>
                  <a:schemeClr val="bg1"/>
                </a:solidFill>
              </a:rPr>
              <a:t> </a:t>
            </a:r>
            <a:r>
              <a:rPr lang="en-US" sz="2400" dirty="0" err="1">
                <a:solidFill>
                  <a:schemeClr val="bg1"/>
                </a:solidFill>
              </a:rPr>
              <a:t>kepuasan</a:t>
            </a:r>
            <a:r>
              <a:rPr lang="en-US" sz="2400" dirty="0">
                <a:solidFill>
                  <a:schemeClr val="bg1"/>
                </a:solidFill>
              </a:rPr>
              <a:t> </a:t>
            </a:r>
            <a:r>
              <a:rPr lang="en-US" sz="2400" dirty="0" err="1">
                <a:solidFill>
                  <a:schemeClr val="bg1"/>
                </a:solidFill>
              </a:rPr>
              <a:t>pelanggan</a:t>
            </a:r>
            <a:r>
              <a:rPr lang="en-US" sz="2400" dirty="0">
                <a:solidFill>
                  <a:schemeClr val="bg1"/>
                </a:solidFill>
              </a:rPr>
              <a:t> </a:t>
            </a:r>
            <a:r>
              <a:rPr lang="en-US" sz="2400" dirty="0" err="1">
                <a:solidFill>
                  <a:schemeClr val="bg1"/>
                </a:solidFill>
              </a:rPr>
              <a:t>pada</a:t>
            </a:r>
            <a:r>
              <a:rPr lang="en-US" sz="2400" dirty="0">
                <a:solidFill>
                  <a:schemeClr val="bg1"/>
                </a:solidFill>
              </a:rPr>
              <a:t> </a:t>
            </a:r>
            <a:r>
              <a:rPr lang="en-US" sz="2400" dirty="0" err="1">
                <a:solidFill>
                  <a:schemeClr val="bg1"/>
                </a:solidFill>
              </a:rPr>
              <a:t>tahun</a:t>
            </a:r>
            <a:r>
              <a:rPr lang="en-US" sz="2400" dirty="0">
                <a:solidFill>
                  <a:schemeClr val="bg1"/>
                </a:solidFill>
              </a:rPr>
              <a:t> 2018 </a:t>
            </a:r>
            <a:r>
              <a:rPr lang="en-US" sz="2400" dirty="0" err="1">
                <a:solidFill>
                  <a:schemeClr val="bg1"/>
                </a:solidFill>
              </a:rPr>
              <a:t>ianya</a:t>
            </a:r>
            <a:r>
              <a:rPr lang="en-US" sz="2400" dirty="0">
                <a:solidFill>
                  <a:schemeClr val="bg1"/>
                </a:solidFill>
              </a:rPr>
              <a:t> </a:t>
            </a:r>
            <a:r>
              <a:rPr lang="en-US" sz="2400" dirty="0" smtClean="0">
                <a:solidFill>
                  <a:schemeClr val="bg1"/>
                </a:solidFill>
              </a:rPr>
              <a:t>   </a:t>
            </a:r>
            <a:r>
              <a:rPr lang="en-US" sz="2400" dirty="0" err="1" smtClean="0">
                <a:solidFill>
                  <a:schemeClr val="bg1"/>
                </a:solidFill>
              </a:rPr>
              <a:t>menunjukkan</a:t>
            </a:r>
            <a:r>
              <a:rPr lang="en-US" sz="2400" dirty="0" smtClean="0">
                <a:solidFill>
                  <a:schemeClr val="bg1"/>
                </a:solidFill>
              </a:rPr>
              <a:t> </a:t>
            </a:r>
            <a:r>
              <a:rPr lang="en-US" sz="2400" b="1" dirty="0" err="1">
                <a:solidFill>
                  <a:schemeClr val="bg1"/>
                </a:solidFill>
              </a:rPr>
              <a:t>peningkatan</a:t>
            </a:r>
            <a:r>
              <a:rPr lang="en-US" sz="2400" b="1" dirty="0">
                <a:solidFill>
                  <a:schemeClr val="bg1"/>
                </a:solidFill>
              </a:rPr>
              <a:t> </a:t>
            </a:r>
            <a:r>
              <a:rPr lang="en-US" sz="2400" b="1" dirty="0" err="1">
                <a:solidFill>
                  <a:schemeClr val="bg1"/>
                </a:solidFill>
              </a:rPr>
              <a:t>sebanyak</a:t>
            </a:r>
            <a:r>
              <a:rPr lang="en-US" sz="2400" b="1" dirty="0">
                <a:solidFill>
                  <a:schemeClr val="bg1"/>
                </a:solidFill>
              </a:rPr>
              <a:t> 1.6%.</a:t>
            </a:r>
            <a:r>
              <a:rPr lang="en-US" sz="2400" dirty="0">
                <a:solidFill>
                  <a:schemeClr val="bg1"/>
                </a:solidFill>
              </a:rPr>
              <a:t>  </a:t>
            </a:r>
            <a:endParaRPr lang="en-US" sz="2400" dirty="0" smtClean="0">
              <a:solidFill>
                <a:schemeClr val="bg1"/>
              </a:solidFill>
            </a:endParaRPr>
          </a:p>
          <a:p>
            <a:pPr algn="just">
              <a:buFont typeface="Wingdings" panose="05000000000000000000" pitchFamily="2" charset="2"/>
              <a:buChar char="q"/>
            </a:pPr>
            <a:endParaRPr lang="en-US" sz="2400" dirty="0" smtClean="0">
              <a:solidFill>
                <a:schemeClr val="bg1"/>
              </a:solidFill>
            </a:endParaRPr>
          </a:p>
          <a:p>
            <a:pPr algn="just">
              <a:buFont typeface="Wingdings" panose="05000000000000000000" pitchFamily="2" charset="2"/>
              <a:buChar char="q"/>
            </a:pPr>
            <a:r>
              <a:rPr lang="en-US" sz="2400" dirty="0" smtClean="0">
                <a:solidFill>
                  <a:schemeClr val="bg1"/>
                </a:solidFill>
              </a:rPr>
              <a:t>  </a:t>
            </a:r>
            <a:r>
              <a:rPr lang="en-US" sz="2400" dirty="0" err="1" smtClean="0">
                <a:solidFill>
                  <a:schemeClr val="bg1"/>
                </a:solidFill>
              </a:rPr>
              <a:t>Umumnya</a:t>
            </a:r>
            <a:r>
              <a:rPr lang="en-US" sz="2400" dirty="0" smtClean="0">
                <a:solidFill>
                  <a:schemeClr val="bg1"/>
                </a:solidFill>
              </a:rPr>
              <a:t> </a:t>
            </a:r>
            <a:r>
              <a:rPr lang="en-US" sz="2400" dirty="0" err="1">
                <a:solidFill>
                  <a:schemeClr val="bg1"/>
                </a:solidFill>
              </a:rPr>
              <a:t>kepuasan</a:t>
            </a:r>
            <a:r>
              <a:rPr lang="en-US" sz="2400" dirty="0">
                <a:solidFill>
                  <a:schemeClr val="bg1"/>
                </a:solidFill>
              </a:rPr>
              <a:t> </a:t>
            </a:r>
            <a:r>
              <a:rPr lang="en-US" sz="2400" dirty="0" err="1">
                <a:solidFill>
                  <a:schemeClr val="bg1"/>
                </a:solidFill>
              </a:rPr>
              <a:t>pelanggan</a:t>
            </a:r>
            <a:r>
              <a:rPr lang="en-US" sz="2400" dirty="0">
                <a:solidFill>
                  <a:schemeClr val="bg1"/>
                </a:solidFill>
              </a:rPr>
              <a:t> </a:t>
            </a:r>
            <a:r>
              <a:rPr lang="en-US" sz="2400" dirty="0" err="1">
                <a:solidFill>
                  <a:schemeClr val="bg1"/>
                </a:solidFill>
              </a:rPr>
              <a:t>terhadap</a:t>
            </a:r>
            <a:r>
              <a:rPr lang="en-US" sz="2400" dirty="0">
                <a:solidFill>
                  <a:schemeClr val="bg1"/>
                </a:solidFill>
              </a:rPr>
              <a:t> </a:t>
            </a:r>
            <a:r>
              <a:rPr lang="en-US" sz="2400" dirty="0" err="1">
                <a:solidFill>
                  <a:schemeClr val="bg1"/>
                </a:solidFill>
              </a:rPr>
              <a:t>keempat-empat</a:t>
            </a:r>
            <a:r>
              <a:rPr lang="en-US" sz="2400" dirty="0">
                <a:solidFill>
                  <a:schemeClr val="bg1"/>
                </a:solidFill>
              </a:rPr>
              <a:t> </a:t>
            </a:r>
            <a:r>
              <a:rPr lang="en-US" sz="2400" dirty="0" err="1" smtClean="0">
                <a:solidFill>
                  <a:schemeClr val="bg1"/>
                </a:solidFill>
              </a:rPr>
              <a:t>elemen</a:t>
            </a:r>
            <a:r>
              <a:rPr lang="en-US" sz="2400" dirty="0">
                <a:solidFill>
                  <a:schemeClr val="bg1"/>
                </a:solidFill>
              </a:rPr>
              <a:t> </a:t>
            </a:r>
            <a:r>
              <a:rPr lang="en-US" sz="2400" dirty="0" err="1" smtClean="0">
                <a:solidFill>
                  <a:schemeClr val="bg1"/>
                </a:solidFill>
              </a:rPr>
              <a:t>menunjukkan</a:t>
            </a:r>
            <a:r>
              <a:rPr lang="en-US" sz="2400" dirty="0" smtClean="0">
                <a:solidFill>
                  <a:schemeClr val="bg1"/>
                </a:solidFill>
              </a:rPr>
              <a:t> </a:t>
            </a:r>
            <a:r>
              <a:rPr lang="en-US" sz="2400" dirty="0" err="1">
                <a:solidFill>
                  <a:schemeClr val="bg1"/>
                </a:solidFill>
              </a:rPr>
              <a:t>peningkatan</a:t>
            </a:r>
            <a:r>
              <a:rPr lang="en-US" sz="2400" dirty="0">
                <a:solidFill>
                  <a:schemeClr val="bg1"/>
                </a:solidFill>
              </a:rPr>
              <a:t> </a:t>
            </a:r>
            <a:r>
              <a:rPr lang="en-US" sz="2400" dirty="0" err="1">
                <a:solidFill>
                  <a:schemeClr val="bg1"/>
                </a:solidFill>
              </a:rPr>
              <a:t>tahap</a:t>
            </a:r>
            <a:r>
              <a:rPr lang="en-US" sz="2400" dirty="0">
                <a:solidFill>
                  <a:schemeClr val="bg1"/>
                </a:solidFill>
              </a:rPr>
              <a:t> </a:t>
            </a:r>
            <a:r>
              <a:rPr lang="en-US" sz="2400" dirty="0" err="1">
                <a:solidFill>
                  <a:schemeClr val="bg1"/>
                </a:solidFill>
              </a:rPr>
              <a:t>kepuasan</a:t>
            </a:r>
            <a:r>
              <a:rPr lang="en-US" sz="2400" dirty="0">
                <a:solidFill>
                  <a:schemeClr val="bg1"/>
                </a:solidFill>
              </a:rPr>
              <a:t> </a:t>
            </a:r>
            <a:r>
              <a:rPr lang="en-US" sz="2400" dirty="0" err="1">
                <a:solidFill>
                  <a:schemeClr val="bg1"/>
                </a:solidFill>
              </a:rPr>
              <a:t>pelanggan</a:t>
            </a:r>
            <a:r>
              <a:rPr lang="en-US" sz="2400" dirty="0">
                <a:solidFill>
                  <a:schemeClr val="bg1"/>
                </a:solidFill>
              </a:rPr>
              <a:t> </a:t>
            </a:r>
            <a:r>
              <a:rPr lang="en-US" sz="2400" dirty="0" err="1">
                <a:solidFill>
                  <a:schemeClr val="bg1"/>
                </a:solidFill>
              </a:rPr>
              <a:t>berbanding</a:t>
            </a:r>
            <a:r>
              <a:rPr lang="en-US" sz="2400" dirty="0">
                <a:solidFill>
                  <a:schemeClr val="bg1"/>
                </a:solidFill>
              </a:rPr>
              <a:t> </a:t>
            </a:r>
            <a:r>
              <a:rPr lang="en-US" sz="2400" dirty="0" err="1">
                <a:solidFill>
                  <a:schemeClr val="bg1"/>
                </a:solidFill>
              </a:rPr>
              <a:t>tahun</a:t>
            </a:r>
            <a:r>
              <a:rPr lang="en-US" sz="2400" dirty="0">
                <a:solidFill>
                  <a:schemeClr val="bg1"/>
                </a:solidFill>
              </a:rPr>
              <a:t> </a:t>
            </a:r>
            <a:r>
              <a:rPr lang="en-US" sz="2400" dirty="0" err="1">
                <a:solidFill>
                  <a:schemeClr val="bg1"/>
                </a:solidFill>
              </a:rPr>
              <a:t>sebelumnya</a:t>
            </a:r>
            <a:r>
              <a:rPr lang="en-US" sz="2400" dirty="0">
                <a:solidFill>
                  <a:schemeClr val="bg1"/>
                </a:solidFill>
              </a:rPr>
              <a:t>.</a:t>
            </a:r>
            <a:endParaRPr lang="ms-MY" sz="2400" dirty="0">
              <a:solidFill>
                <a:schemeClr val="bg1"/>
              </a:solidFill>
            </a:endParaRPr>
          </a:p>
          <a:p>
            <a:pPr>
              <a:buFont typeface="Wingdings" panose="05000000000000000000" pitchFamily="2" charset="2"/>
              <a:buChar char="q"/>
            </a:pPr>
            <a:endParaRPr lang="en-MY" dirty="0">
              <a:solidFill>
                <a:schemeClr val="bg1"/>
              </a:solidFill>
            </a:endParaRPr>
          </a:p>
        </p:txBody>
      </p:sp>
      <p:pic>
        <p:nvPicPr>
          <p:cNvPr id="4" name="Picture 3"/>
          <p:cNvPicPr>
            <a:picLocks noChangeAspect="1"/>
          </p:cNvPicPr>
          <p:nvPr/>
        </p:nvPicPr>
        <p:blipFill>
          <a:blip r:embed="rId2"/>
          <a:stretch>
            <a:fillRect/>
          </a:stretch>
        </p:blipFill>
        <p:spPr>
          <a:xfrm>
            <a:off x="0" y="3533775"/>
            <a:ext cx="3409950" cy="2562225"/>
          </a:xfrm>
          <a:prstGeom prst="rect">
            <a:avLst/>
          </a:prstGeom>
        </p:spPr>
      </p:pic>
    </p:spTree>
    <p:extLst>
      <p:ext uri="{BB962C8B-B14F-4D97-AF65-F5344CB8AC3E}">
        <p14:creationId xmlns:p14="http://schemas.microsoft.com/office/powerpoint/2010/main" val="37446834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lgn="ctr">
              <a:buNone/>
            </a:pPr>
            <a:r>
              <a:rPr lang="en-MY" sz="7200" dirty="0" smtClean="0">
                <a:solidFill>
                  <a:schemeClr val="bg1"/>
                </a:solidFill>
                <a:latin typeface="Segoe UI Emoji" panose="020B0502040204020203" pitchFamily="34" charset="0"/>
                <a:ea typeface="Segoe UI Emoji" panose="020B0502040204020203" pitchFamily="34" charset="0"/>
              </a:rPr>
              <a:t>TERIMA KASIH</a:t>
            </a:r>
            <a:endParaRPr lang="en-MY" sz="7200" dirty="0">
              <a:solidFill>
                <a:schemeClr val="bg1"/>
              </a:solidFill>
              <a:latin typeface="Segoe UI Emoji" panose="020B0502040204020203" pitchFamily="34" charset="0"/>
              <a:ea typeface="Segoe UI Emoji" panose="020B0502040204020203" pitchFamily="34" charset="0"/>
            </a:endParaRPr>
          </a:p>
        </p:txBody>
      </p:sp>
      <p:pic>
        <p:nvPicPr>
          <p:cNvPr id="10" name="Picture 9"/>
          <p:cNvPicPr>
            <a:picLocks noChangeAspect="1"/>
          </p:cNvPicPr>
          <p:nvPr/>
        </p:nvPicPr>
        <p:blipFill>
          <a:blip r:embed="rId2"/>
          <a:stretch>
            <a:fillRect/>
          </a:stretch>
        </p:blipFill>
        <p:spPr>
          <a:xfrm>
            <a:off x="0" y="2305050"/>
            <a:ext cx="3474322" cy="2312004"/>
          </a:xfrm>
          <a:prstGeom prst="rect">
            <a:avLst/>
          </a:prstGeom>
        </p:spPr>
      </p:pic>
      <p:pic>
        <p:nvPicPr>
          <p:cNvPr id="8" name="Picture 7"/>
          <p:cNvPicPr>
            <a:picLocks noChangeAspect="1"/>
          </p:cNvPicPr>
          <p:nvPr/>
        </p:nvPicPr>
        <p:blipFill>
          <a:blip r:embed="rId3"/>
          <a:stretch>
            <a:fillRect/>
          </a:stretch>
        </p:blipFill>
        <p:spPr>
          <a:xfrm>
            <a:off x="0" y="764571"/>
            <a:ext cx="3474322" cy="2312003"/>
          </a:xfrm>
          <a:prstGeom prst="rect">
            <a:avLst/>
          </a:prstGeom>
        </p:spPr>
      </p:pic>
      <p:pic>
        <p:nvPicPr>
          <p:cNvPr id="9" name="Picture 8"/>
          <p:cNvPicPr>
            <a:picLocks noChangeAspect="1"/>
          </p:cNvPicPr>
          <p:nvPr/>
        </p:nvPicPr>
        <p:blipFill>
          <a:blip r:embed="rId4"/>
          <a:stretch>
            <a:fillRect/>
          </a:stretch>
        </p:blipFill>
        <p:spPr>
          <a:xfrm>
            <a:off x="-1" y="3838575"/>
            <a:ext cx="3484773" cy="2318958"/>
          </a:xfrm>
          <a:prstGeom prst="rect">
            <a:avLst/>
          </a:prstGeom>
        </p:spPr>
      </p:pic>
    </p:spTree>
    <p:extLst>
      <p:ext uri="{BB962C8B-B14F-4D97-AF65-F5344CB8AC3E}">
        <p14:creationId xmlns:p14="http://schemas.microsoft.com/office/powerpoint/2010/main" val="3111186602"/>
      </p:ext>
    </p:extLst>
  </p:cSld>
  <p:clrMapOvr>
    <a:masterClrMapping/>
  </p:clrMapOvr>
</p:sld>
</file>

<file path=ppt/theme/theme1.xml><?xml version="1.0" encoding="utf-8"?>
<a:theme xmlns:a="http://schemas.openxmlformats.org/drawingml/2006/main" name="Frame">
  <a:themeElements>
    <a:clrScheme name="Frame">
      <a:dk1>
        <a:sysClr val="windowText" lastClr="000000"/>
      </a:dk1>
      <a:lt1>
        <a:sysClr val="window" lastClr="FFFFFF"/>
      </a:lt1>
      <a:dk2>
        <a:srgbClr val="4A3F38"/>
      </a:dk2>
      <a:lt2>
        <a:srgbClr val="EEEDCB"/>
      </a:lt2>
      <a:accent1>
        <a:srgbClr val="818E9F"/>
      </a:accent1>
      <a:accent2>
        <a:srgbClr val="D26400"/>
      </a:accent2>
      <a:accent3>
        <a:srgbClr val="C3BA45"/>
      </a:accent3>
      <a:accent4>
        <a:srgbClr val="8A8552"/>
      </a:accent4>
      <a:accent5>
        <a:srgbClr val="F3B843"/>
      </a:accent5>
      <a:accent6>
        <a:srgbClr val="786C71"/>
      </a:accent6>
      <a:hlink>
        <a:srgbClr val="46A7CA"/>
      </a:hlink>
      <a:folHlink>
        <a:srgbClr val="B2B2B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Facet</Template>
  <TotalTime>1345</TotalTime>
  <Words>1339</Words>
  <Application>Microsoft Office PowerPoint</Application>
  <PresentationFormat>Widescreen</PresentationFormat>
  <Paragraphs>394</Paragraphs>
  <Slides>31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Calibri</vt:lpstr>
      <vt:lpstr>Constantia</vt:lpstr>
      <vt:lpstr>Corbel</vt:lpstr>
      <vt:lpstr>Segoe UI Emoji</vt:lpstr>
      <vt:lpstr>Symbol</vt:lpstr>
      <vt:lpstr>Times New Roman</vt:lpstr>
      <vt:lpstr>Wingdings</vt:lpstr>
      <vt:lpstr>Wingdings 2</vt:lpstr>
      <vt:lpstr>Frame</vt:lpstr>
      <vt:lpstr>RINGKASAN LAPORAN KAJIAN KEPUASAN PELANGGAN PERPUSTAKAAN 2019</vt:lpstr>
      <vt:lpstr>TUJUAN</vt:lpstr>
      <vt:lpstr>OBJEKTIF</vt:lpstr>
      <vt:lpstr>RESPONDEN MENGIKUT KATEGORI</vt:lpstr>
      <vt:lpstr>RESPONDEN MENGIKUT FAKULTI</vt:lpstr>
      <vt:lpstr>KEKERAPAN MENGUNJUNGI PERPUSTAKAAN</vt:lpstr>
      <vt:lpstr>KEKERAPAN MENGUNJUNGI PORTAL PERPUSTAKAAN</vt:lpstr>
      <vt:lpstr>TAHAP KEPUASAN PELANGGAN TERHADAP PERKHIDMATAN PERPUSTAKAAN</vt:lpstr>
      <vt:lpstr>PowerPoint Presentation</vt:lpstr>
      <vt:lpstr>    TAHAP KEPUASAN PELANGGAN TERHADAP KOLEKSI PERPUSTAKAAN</vt:lpstr>
      <vt:lpstr>PowerPoint Presentation</vt:lpstr>
      <vt:lpstr>TAHAP KEPUASAN PELANGGAN TERHADAP KEMUDAHA N PERPUSTAKAAN</vt:lpstr>
      <vt:lpstr>PowerPoint Presentation</vt:lpstr>
      <vt:lpstr>TAHAP KEPUASAN PELANGGAN TERHADAP KAKITANGAN PERPUSTAKAAN</vt:lpstr>
      <vt:lpstr>PowerPoint Presentation</vt:lpstr>
      <vt:lpstr>TAHAP KEPUASAN PELANGGAN MENGIKUT FAKULTI</vt:lpstr>
      <vt:lpstr>PowerPoint Presentation</vt:lpstr>
      <vt:lpstr>TAHAP KEPUASAN PELANGGAN MENGIKUT KATEGORI RESPONDEN</vt:lpstr>
      <vt:lpstr>PowerPoint Presentation</vt:lpstr>
      <vt:lpstr>PowerPoint Presentation</vt:lpstr>
      <vt:lpstr>CADANGAN PENAMBAHBAIKAN  KOLEKSI</vt:lpstr>
      <vt:lpstr>CADANGAN PENAMBAHBAIKAN  KEMUDAHAN</vt:lpstr>
      <vt:lpstr>CADANGAN PENAMBAHBAIKAN  KEMUDAHAN</vt:lpstr>
      <vt:lpstr>CADANGAN PENAMBAHBAIKAN   KEMUDAHAN</vt:lpstr>
      <vt:lpstr>CADANGAN PENAMBAHBAIKAN   KEMUDAHAN</vt:lpstr>
      <vt:lpstr>CADANGAN PENAMBAHBAIKAN   KEMUDAHAN</vt:lpstr>
      <vt:lpstr>CADANGAN PENAMBAHBAIKAN   KAKITANGAN</vt:lpstr>
      <vt:lpstr>PUJIAN</vt:lpstr>
      <vt:lpstr>PUJIAN</vt:lpstr>
      <vt:lpstr>ANALISA KESELURUHAN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RINGKASAN LAPORAN KAJIAN KEPUASAN PELANGGAN PERPUSTAKAAN 2017</dc:title>
  <dc:creator>ASUS</dc:creator>
  <cp:lastModifiedBy>ASUS</cp:lastModifiedBy>
  <cp:revision>109</cp:revision>
  <dcterms:created xsi:type="dcterms:W3CDTF">2017-12-18T15:46:01Z</dcterms:created>
  <dcterms:modified xsi:type="dcterms:W3CDTF">2020-02-13T02:13:50Z</dcterms:modified>
</cp:coreProperties>
</file>